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8" r:id="rId4"/>
    <p:sldId id="271" r:id="rId5"/>
    <p:sldId id="272" r:id="rId6"/>
    <p:sldId id="273" r:id="rId7"/>
    <p:sldId id="274" r:id="rId8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97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6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390C-39DC-4EEA-A894-1F05BF4A129F}" type="datetimeFigureOut">
              <a:rPr lang="nl-BE" smtClean="0"/>
              <a:t>21/11/2017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16395-A185-4130-962D-A74C8789F37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94067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390C-39DC-4EEA-A894-1F05BF4A129F}" type="datetimeFigureOut">
              <a:rPr lang="nl-BE" smtClean="0"/>
              <a:t>21/11/2017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16395-A185-4130-962D-A74C8789F37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17960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390C-39DC-4EEA-A894-1F05BF4A129F}" type="datetimeFigureOut">
              <a:rPr lang="nl-BE" smtClean="0"/>
              <a:t>21/11/2017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16395-A185-4130-962D-A74C8789F37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07744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390C-39DC-4EEA-A894-1F05BF4A129F}" type="datetimeFigureOut">
              <a:rPr lang="nl-BE" smtClean="0"/>
              <a:t>21/11/2017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16395-A185-4130-962D-A74C8789F37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95630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390C-39DC-4EEA-A894-1F05BF4A129F}" type="datetimeFigureOut">
              <a:rPr lang="nl-BE" smtClean="0"/>
              <a:t>21/11/2017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16395-A185-4130-962D-A74C8789F37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47179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390C-39DC-4EEA-A894-1F05BF4A129F}" type="datetimeFigureOut">
              <a:rPr lang="nl-BE" smtClean="0"/>
              <a:t>21/11/2017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16395-A185-4130-962D-A74C8789F37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13975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390C-39DC-4EEA-A894-1F05BF4A129F}" type="datetimeFigureOut">
              <a:rPr lang="nl-BE" smtClean="0"/>
              <a:t>21/11/2017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16395-A185-4130-962D-A74C8789F37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29812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390C-39DC-4EEA-A894-1F05BF4A129F}" type="datetimeFigureOut">
              <a:rPr lang="nl-BE" smtClean="0"/>
              <a:t>21/11/2017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16395-A185-4130-962D-A74C8789F37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6499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390C-39DC-4EEA-A894-1F05BF4A129F}" type="datetimeFigureOut">
              <a:rPr lang="nl-BE" smtClean="0"/>
              <a:t>21/11/2017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16395-A185-4130-962D-A74C8789F37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24901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390C-39DC-4EEA-A894-1F05BF4A129F}" type="datetimeFigureOut">
              <a:rPr lang="nl-BE" smtClean="0"/>
              <a:t>21/11/2017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16395-A185-4130-962D-A74C8789F37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4907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390C-39DC-4EEA-A894-1F05BF4A129F}" type="datetimeFigureOut">
              <a:rPr lang="nl-BE" smtClean="0"/>
              <a:t>21/11/2017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16395-A185-4130-962D-A74C8789F37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020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0390C-39DC-4EEA-A894-1F05BF4A129F}" type="datetimeFigureOut">
              <a:rPr lang="nl-BE" smtClean="0"/>
              <a:t>21/11/2017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16395-A185-4130-962D-A74C8789F37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71645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09" y="0"/>
            <a:ext cx="11626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0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2"/>
          <p:cNvSpPr/>
          <p:nvPr/>
        </p:nvSpPr>
        <p:spPr>
          <a:xfrm>
            <a:off x="557878" y="616888"/>
            <a:ext cx="10994952" cy="283328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80464" tIns="40231" rIns="80464" bIns="40231" anchor="t" anchorCtr="0" compatLnSpc="1">
            <a:spAutoFit/>
          </a:bodyPr>
          <a:lstStyle/>
          <a:p>
            <a:pPr>
              <a:spcAft>
                <a:spcPts val="1056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2800" b="1" dirty="0" smtClean="0">
                <a:solidFill>
                  <a:srgbClr val="404040"/>
                </a:solidFill>
                <a:latin typeface="Segoe UI" panose="020B0502040204020203" pitchFamily="34" charset="0"/>
                <a:ea typeface=""/>
                <a:cs typeface="Segoe UI" panose="020B0502040204020203" pitchFamily="34" charset="0"/>
              </a:rPr>
              <a:t>EnergieID</a:t>
            </a:r>
            <a:endParaRPr lang="nl-BE" sz="2800" b="1" dirty="0" smtClean="0">
              <a:solidFill>
                <a:srgbClr val="404040"/>
              </a:solidFill>
              <a:latin typeface="Segoe UI" panose="020B0502040204020203" pitchFamily="34" charset="0"/>
              <a:ea typeface=""/>
              <a:cs typeface="Segoe UI" panose="020B0502040204020203" pitchFamily="34" charset="0"/>
            </a:endParaRPr>
          </a:p>
          <a:p>
            <a:pPr marL="402315" indent="-402315">
              <a:spcAft>
                <a:spcPts val="1056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BE" sz="2100" dirty="0" smtClean="0">
              <a:solidFill>
                <a:srgbClr val="404040"/>
              </a:solidFill>
              <a:latin typeface="Segoe UI" panose="020B0502040204020203" pitchFamily="34" charset="0"/>
              <a:ea typeface=""/>
              <a:cs typeface="Segoe UI" panose="020B0502040204020203" pitchFamily="34" charset="0"/>
            </a:endParaRPr>
          </a:p>
          <a:p>
            <a:pPr marL="402315" indent="-402315">
              <a:spcAft>
                <a:spcPts val="1056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Inzicht in je verbruik (</a:t>
            </a:r>
            <a:r>
              <a:rPr lang="nl-BE" sz="2100" dirty="0">
                <a:latin typeface="Segoe UI" panose="020B0502040204020203" pitchFamily="34" charset="0"/>
                <a:cs typeface="Segoe UI" panose="020B0502040204020203" pitchFamily="34" charset="0"/>
              </a:rPr>
              <a:t>energie, water en/of </a:t>
            </a:r>
            <a:r>
              <a:rPr lang="nl-BE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transport)</a:t>
            </a:r>
          </a:p>
          <a:p>
            <a:pPr marL="402315" indent="-402315">
              <a:spcAft>
                <a:spcPts val="1056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Vergelijk met anderen</a:t>
            </a:r>
          </a:p>
          <a:p>
            <a:pPr marL="402315" indent="-402315">
              <a:spcAft>
                <a:spcPts val="1056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2100" kern="12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Vorm samen een groep </a:t>
            </a:r>
            <a:r>
              <a:rPr lang="nl-BE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in functie van </a:t>
            </a:r>
            <a:r>
              <a:rPr lang="nl-BE" sz="2100" kern="12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lokale klimaatacties</a:t>
            </a:r>
            <a:endParaRPr lang="nl-BE" sz="2100" kern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02315" indent="-402315">
              <a:spcAft>
                <a:spcPts val="1056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BE" sz="2100" kern="1200" dirty="0" smtClean="0">
              <a:solidFill>
                <a:schemeClr val="tx1"/>
              </a:solidFill>
            </a:endParaRPr>
          </a:p>
        </p:txBody>
      </p:sp>
      <p:pic>
        <p:nvPicPr>
          <p:cNvPr id="5122" name="Picture 2" descr="http://staging.energieid.be/Content/images/marketing/responsive.nl-B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724" y="3450171"/>
            <a:ext cx="5160916" cy="322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08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2"/>
          <p:cNvSpPr/>
          <p:nvPr/>
        </p:nvSpPr>
        <p:spPr>
          <a:xfrm>
            <a:off x="557878" y="616888"/>
            <a:ext cx="10994952" cy="236905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80464" tIns="40231" rIns="80464" bIns="40231" anchor="t" anchorCtr="0" compatLnSpc="1">
            <a:spAutoFit/>
          </a:bodyPr>
          <a:lstStyle/>
          <a:p>
            <a:pPr>
              <a:spcAft>
                <a:spcPts val="1056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2800" b="1" dirty="0" smtClean="0">
                <a:solidFill>
                  <a:srgbClr val="404040"/>
                </a:solidFill>
                <a:latin typeface="Segoe UI" panose="020B0502040204020203" pitchFamily="34" charset="0"/>
                <a:ea typeface=""/>
                <a:cs typeface="Segoe UI" panose="020B0502040204020203" pitchFamily="34" charset="0"/>
              </a:rPr>
              <a:t>EnergieID </a:t>
            </a:r>
            <a:r>
              <a:rPr lang="nl-BE" sz="2800" b="1" dirty="0" err="1" smtClean="0">
                <a:solidFill>
                  <a:srgbClr val="404040"/>
                </a:solidFill>
                <a:latin typeface="Segoe UI" panose="020B0502040204020203" pitchFamily="34" charset="0"/>
                <a:ea typeface=""/>
                <a:cs typeface="Segoe UI" panose="020B0502040204020203" pitchFamily="34" charset="0"/>
              </a:rPr>
              <a:t>cvba-so</a:t>
            </a:r>
            <a:endParaRPr lang="nl-BE" sz="2800" b="1" dirty="0" smtClean="0">
              <a:solidFill>
                <a:srgbClr val="404040"/>
              </a:solidFill>
              <a:latin typeface="Segoe UI" panose="020B0502040204020203" pitchFamily="34" charset="0"/>
              <a:ea typeface=""/>
              <a:cs typeface="Segoe UI" panose="020B0502040204020203" pitchFamily="34" charset="0"/>
            </a:endParaRPr>
          </a:p>
          <a:p>
            <a:pPr marL="402315" indent="-402315">
              <a:spcAft>
                <a:spcPts val="1056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BE" sz="2100" dirty="0" smtClean="0">
              <a:solidFill>
                <a:srgbClr val="404040"/>
              </a:solidFill>
              <a:latin typeface="Segoe UI" panose="020B0502040204020203" pitchFamily="34" charset="0"/>
              <a:ea typeface=""/>
              <a:cs typeface="Segoe UI" panose="020B0502040204020203" pitchFamily="34" charset="0"/>
            </a:endParaRPr>
          </a:p>
          <a:p>
            <a:pPr marL="402315" indent="-402315">
              <a:spcAft>
                <a:spcPts val="1056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2100" dirty="0" smtClean="0">
                <a:solidFill>
                  <a:srgbClr val="404040"/>
                </a:solidFill>
                <a:latin typeface="Segoe UI" panose="020B0502040204020203" pitchFamily="34" charset="0"/>
                <a:ea typeface=""/>
                <a:cs typeface="Segoe UI" panose="020B0502040204020203" pitchFamily="34" charset="0"/>
              </a:rPr>
              <a:t>Gestart als hobbyproject op 1 </a:t>
            </a:r>
            <a:r>
              <a:rPr lang="nl-BE" sz="2100" dirty="0">
                <a:solidFill>
                  <a:srgbClr val="404040"/>
                </a:solidFill>
                <a:latin typeface="Segoe UI" panose="020B0502040204020203" pitchFamily="34" charset="0"/>
                <a:ea typeface=""/>
                <a:cs typeface="Segoe UI" panose="020B0502040204020203" pitchFamily="34" charset="0"/>
              </a:rPr>
              <a:t>juli </a:t>
            </a:r>
            <a:r>
              <a:rPr lang="nl-BE" sz="2100" dirty="0" smtClean="0">
                <a:solidFill>
                  <a:srgbClr val="404040"/>
                </a:solidFill>
                <a:latin typeface="Segoe UI" panose="020B0502040204020203" pitchFamily="34" charset="0"/>
                <a:ea typeface=""/>
                <a:cs typeface="Segoe UI" panose="020B0502040204020203" pitchFamily="34" charset="0"/>
              </a:rPr>
              <a:t>2011, bijna 18.000 gebruikers </a:t>
            </a:r>
            <a:r>
              <a:rPr lang="nl-BE" sz="2100" dirty="0">
                <a:solidFill>
                  <a:srgbClr val="404040"/>
                </a:solidFill>
                <a:latin typeface="Segoe UI" panose="020B0502040204020203" pitchFamily="34" charset="0"/>
                <a:ea typeface=""/>
                <a:cs typeface="Segoe UI" panose="020B0502040204020203" pitchFamily="34" charset="0"/>
              </a:rPr>
              <a:t>op 1 </a:t>
            </a:r>
            <a:r>
              <a:rPr lang="nl-BE" sz="2100" dirty="0" smtClean="0">
                <a:solidFill>
                  <a:srgbClr val="404040"/>
                </a:solidFill>
                <a:latin typeface="Segoe UI" panose="020B0502040204020203" pitchFamily="34" charset="0"/>
                <a:ea typeface=""/>
                <a:cs typeface="Segoe UI" panose="020B0502040204020203" pitchFamily="34" charset="0"/>
              </a:rPr>
              <a:t>nov 2017</a:t>
            </a:r>
          </a:p>
          <a:p>
            <a:pPr marL="402315" indent="-402315">
              <a:spcAft>
                <a:spcPts val="1056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2100" dirty="0" smtClean="0">
                <a:solidFill>
                  <a:srgbClr val="404040"/>
                </a:solidFill>
                <a:latin typeface="Segoe UI" panose="020B0502040204020203" pitchFamily="34" charset="0"/>
                <a:ea typeface=""/>
                <a:cs typeface="Segoe UI" panose="020B0502040204020203" pitchFamily="34" charset="0"/>
              </a:rPr>
              <a:t>Sinds 17 september 2014 een co</a:t>
            </a:r>
            <a:r>
              <a:rPr lang="nl-NL" sz="2100" dirty="0" err="1" smtClean="0">
                <a:solidFill>
                  <a:srgbClr val="404040"/>
                </a:solidFill>
                <a:latin typeface="Segoe UI" panose="020B0502040204020203" pitchFamily="34" charset="0"/>
                <a:ea typeface=""/>
                <a:cs typeface="Segoe UI" panose="020B0502040204020203" pitchFamily="34" charset="0"/>
              </a:rPr>
              <a:t>öperatieve</a:t>
            </a:r>
            <a:r>
              <a:rPr lang="nl-NL" sz="2100" dirty="0" smtClean="0">
                <a:solidFill>
                  <a:srgbClr val="404040"/>
                </a:solidFill>
                <a:latin typeface="Segoe UI" panose="020B0502040204020203" pitchFamily="34" charset="0"/>
                <a:ea typeface=""/>
                <a:cs typeface="Segoe UI" panose="020B0502040204020203" pitchFamily="34" charset="0"/>
              </a:rPr>
              <a:t> vennootschap met sociaal oogmerk.</a:t>
            </a:r>
          </a:p>
          <a:p>
            <a:pPr marL="402315" indent="-402315">
              <a:spcAft>
                <a:spcPts val="1056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2100" dirty="0">
                <a:solidFill>
                  <a:srgbClr val="404040"/>
                </a:solidFill>
                <a:latin typeface="Segoe UI" panose="020B0502040204020203" pitchFamily="34" charset="0"/>
                <a:ea typeface=""/>
                <a:cs typeface="Segoe UI" panose="020B0502040204020203" pitchFamily="34" charset="0"/>
              </a:rPr>
              <a:t>Vier </a:t>
            </a:r>
            <a:r>
              <a:rPr lang="nl-BE" sz="2100" dirty="0" smtClean="0">
                <a:solidFill>
                  <a:srgbClr val="404040"/>
                </a:solidFill>
                <a:latin typeface="Segoe UI" panose="020B0502040204020203" pitchFamily="34" charset="0"/>
                <a:ea typeface=""/>
                <a:cs typeface="Segoe UI" panose="020B0502040204020203" pitchFamily="34" charset="0"/>
              </a:rPr>
              <a:t>werknemers</a:t>
            </a:r>
            <a:endParaRPr lang="nl-BE" sz="2100" dirty="0">
              <a:solidFill>
                <a:srgbClr val="404040"/>
              </a:solidFill>
              <a:latin typeface="Segoe UI" panose="020B0502040204020203" pitchFamily="34" charset="0"/>
              <a:ea typeface=""/>
              <a:cs typeface="Segoe UI" panose="020B0502040204020203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424" y="3841327"/>
            <a:ext cx="10339859" cy="227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0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2"/>
          <p:cNvSpPr/>
          <p:nvPr/>
        </p:nvSpPr>
        <p:spPr>
          <a:xfrm>
            <a:off x="557878" y="623712"/>
            <a:ext cx="10994952" cy="501336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80464" tIns="40231" rIns="80464" bIns="40231" anchor="t" anchorCtr="0" compatLnSpc="1">
            <a:spAutoFit/>
          </a:bodyPr>
          <a:lstStyle/>
          <a:p>
            <a:pPr>
              <a:spcAft>
                <a:spcPts val="1056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2800" b="1" dirty="0" smtClean="0">
                <a:solidFill>
                  <a:srgbClr val="404040"/>
                </a:solidFill>
                <a:latin typeface="Segoe UI" panose="020B0502040204020203" pitchFamily="34" charset="0"/>
                <a:ea typeface=""/>
                <a:cs typeface="Segoe UI" panose="020B0502040204020203" pitchFamily="34" charset="0"/>
              </a:rPr>
              <a:t>Waarom een coöperatief platform?</a:t>
            </a:r>
          </a:p>
          <a:p>
            <a:pPr marL="402315" indent="-402315">
              <a:spcAft>
                <a:spcPts val="1056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BE" sz="2100" dirty="0" smtClean="0">
              <a:solidFill>
                <a:srgbClr val="404040"/>
              </a:solidFill>
              <a:latin typeface="Segoe UI" panose="020B0502040204020203" pitchFamily="34" charset="0"/>
              <a:ea typeface=""/>
              <a:cs typeface="Segoe UI" panose="020B0502040204020203" pitchFamily="34" charset="0"/>
            </a:endParaRPr>
          </a:p>
          <a:p>
            <a:pPr marL="402315" indent="-402315">
              <a:spcAft>
                <a:spcPts val="1056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100" dirty="0" smtClean="0">
                <a:solidFill>
                  <a:srgbClr val="404040"/>
                </a:solidFill>
                <a:latin typeface="Segoe UI" panose="020B0502040204020203" pitchFamily="34" charset="0"/>
                <a:ea typeface=""/>
                <a:cs typeface="Segoe UI" panose="020B0502040204020203" pitchFamily="34" charset="0"/>
              </a:rPr>
              <a:t>Samenwerken aan een breed gedragen professioneel platform: </a:t>
            </a:r>
          </a:p>
          <a:p>
            <a:pPr marL="859515" lvl="1" indent="-402315">
              <a:spcAft>
                <a:spcPts val="1056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100" dirty="0" smtClean="0">
                <a:solidFill>
                  <a:srgbClr val="404040"/>
                </a:solidFill>
                <a:latin typeface="Segoe UI" panose="020B0502040204020203" pitchFamily="34" charset="0"/>
                <a:ea typeface=""/>
                <a:cs typeface="Segoe UI" panose="020B0502040204020203" pitchFamily="34" charset="0"/>
              </a:rPr>
              <a:t>Data veilig op één plaats en gemakkelijk te delen met anderen</a:t>
            </a:r>
          </a:p>
          <a:p>
            <a:pPr marL="859515" lvl="1" indent="-402315">
              <a:spcAft>
                <a:spcPts val="1056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100" dirty="0" smtClean="0">
                <a:solidFill>
                  <a:srgbClr val="404040"/>
                </a:solidFill>
                <a:latin typeface="Segoe UI" panose="020B0502040204020203" pitchFamily="34" charset="0"/>
                <a:ea typeface=""/>
                <a:cs typeface="Segoe UI" panose="020B0502040204020203" pitchFamily="34" charset="0"/>
              </a:rPr>
              <a:t>Een collectieve databank om beter te vergelijken</a:t>
            </a:r>
          </a:p>
          <a:p>
            <a:pPr marL="859515" lvl="1" indent="-402315">
              <a:spcAft>
                <a:spcPts val="1056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100" dirty="0" smtClean="0">
                <a:solidFill>
                  <a:srgbClr val="404040"/>
                </a:solidFill>
                <a:latin typeface="Segoe UI" panose="020B0502040204020203" pitchFamily="34" charset="0"/>
                <a:ea typeface=""/>
                <a:cs typeface="Segoe UI" panose="020B0502040204020203" pitchFamily="34" charset="0"/>
              </a:rPr>
              <a:t>Nieuwe features komen beschikbaar voor alle gebruikers</a:t>
            </a:r>
          </a:p>
          <a:p>
            <a:pPr marL="859515" lvl="1" indent="-402315">
              <a:spcAft>
                <a:spcPts val="1056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100" dirty="0" smtClean="0">
                <a:solidFill>
                  <a:srgbClr val="404040"/>
                </a:solidFill>
                <a:latin typeface="Segoe UI" panose="020B0502040204020203" pitchFamily="34" charset="0"/>
                <a:ea typeface=""/>
                <a:cs typeface="Segoe UI" panose="020B0502040204020203" pitchFamily="34" charset="0"/>
              </a:rPr>
              <a:t>Opensource analyses / algoritmen i.s.m. </a:t>
            </a:r>
            <a:r>
              <a:rPr lang="nl-NL" sz="2100" dirty="0" err="1" smtClean="0">
                <a:solidFill>
                  <a:srgbClr val="404040"/>
                </a:solidFill>
                <a:latin typeface="Segoe UI" panose="020B0502040204020203" pitchFamily="34" charset="0"/>
                <a:ea typeface=""/>
                <a:cs typeface="Segoe UI" panose="020B0502040204020203" pitchFamily="34" charset="0"/>
              </a:rPr>
              <a:t>OpenGrid</a:t>
            </a:r>
            <a:r>
              <a:rPr lang="nl-NL" sz="2100" dirty="0" smtClean="0">
                <a:solidFill>
                  <a:srgbClr val="404040"/>
                </a:solidFill>
                <a:latin typeface="Segoe UI" panose="020B0502040204020203" pitchFamily="34" charset="0"/>
                <a:ea typeface=""/>
                <a:cs typeface="Segoe UI" panose="020B0502040204020203" pitchFamily="34" charset="0"/>
              </a:rPr>
              <a:t/>
            </a:r>
            <a:br>
              <a:rPr lang="nl-NL" sz="2100" dirty="0" smtClean="0">
                <a:solidFill>
                  <a:srgbClr val="404040"/>
                </a:solidFill>
                <a:latin typeface="Segoe UI" panose="020B0502040204020203" pitchFamily="34" charset="0"/>
                <a:ea typeface=""/>
                <a:cs typeface="Segoe UI" panose="020B0502040204020203" pitchFamily="34" charset="0"/>
              </a:rPr>
            </a:br>
            <a:endParaRPr lang="nl-NL" sz="2100" dirty="0" smtClean="0">
              <a:solidFill>
                <a:srgbClr val="404040"/>
              </a:solidFill>
              <a:latin typeface="Segoe UI" panose="020B0502040204020203" pitchFamily="34" charset="0"/>
              <a:ea typeface=""/>
              <a:cs typeface="Segoe UI" panose="020B0502040204020203" pitchFamily="34" charset="0"/>
            </a:endParaRPr>
          </a:p>
          <a:p>
            <a:pPr marL="402315" indent="-402315">
              <a:spcAft>
                <a:spcPts val="1056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2100" dirty="0" smtClean="0">
                <a:solidFill>
                  <a:srgbClr val="404040"/>
                </a:solidFill>
                <a:latin typeface="Segoe UI" panose="020B0502040204020203" pitchFamily="34" charset="0"/>
                <a:ea typeface=""/>
                <a:cs typeface="Segoe UI" panose="020B0502040204020203" pitchFamily="34" charset="0"/>
              </a:rPr>
              <a:t>Coöperanten </a:t>
            </a:r>
            <a:r>
              <a:rPr lang="nl-BE" sz="2100" dirty="0">
                <a:solidFill>
                  <a:srgbClr val="404040"/>
                </a:solidFill>
                <a:latin typeface="Segoe UI" panose="020B0502040204020203" pitchFamily="34" charset="0"/>
                <a:ea typeface=""/>
                <a:cs typeface="Segoe UI" panose="020B0502040204020203" pitchFamily="34" charset="0"/>
              </a:rPr>
              <a:t>bewaken mee de integriteit van het </a:t>
            </a:r>
            <a:r>
              <a:rPr lang="nl-BE" sz="2100" dirty="0" smtClean="0">
                <a:solidFill>
                  <a:srgbClr val="404040"/>
                </a:solidFill>
                <a:latin typeface="Segoe UI" panose="020B0502040204020203" pitchFamily="34" charset="0"/>
                <a:ea typeface=""/>
                <a:cs typeface="Segoe UI" panose="020B0502040204020203" pitchFamily="34" charset="0"/>
              </a:rPr>
              <a:t>platform</a:t>
            </a:r>
          </a:p>
          <a:p>
            <a:pPr>
              <a:spcAft>
                <a:spcPts val="1056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2100" dirty="0">
              <a:solidFill>
                <a:srgbClr val="404040"/>
              </a:solidFill>
              <a:latin typeface="Segoe UI" panose="020B0502040204020203" pitchFamily="34" charset="0"/>
              <a:ea typeface=""/>
              <a:cs typeface="Segoe UI" panose="020B0502040204020203" pitchFamily="34" charset="0"/>
            </a:endParaRPr>
          </a:p>
          <a:p>
            <a:pPr>
              <a:spcAft>
                <a:spcPts val="1056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2100" dirty="0">
              <a:solidFill>
                <a:srgbClr val="404040"/>
              </a:solidFill>
              <a:latin typeface="Segoe UI" panose="020B0502040204020203" pitchFamily="34" charset="0"/>
              <a:ea typeface=""/>
              <a:cs typeface="Segoe UI" panose="020B0502040204020203" pitchFamily="34" charset="0"/>
            </a:endParaRPr>
          </a:p>
        </p:txBody>
      </p:sp>
      <p:pic>
        <p:nvPicPr>
          <p:cNvPr id="1026" name="Picture 2" descr="Afbeeldingsresultaat voor members board vote lions clip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29"/>
          <a:stretch/>
        </p:blipFill>
        <p:spPr bwMode="auto">
          <a:xfrm>
            <a:off x="8200930" y="4396995"/>
            <a:ext cx="3810000" cy="246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fbeeldingsresultaat voor cross icon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075" y="4664641"/>
            <a:ext cx="1925709" cy="192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90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2"/>
          <p:cNvSpPr/>
          <p:nvPr/>
        </p:nvSpPr>
        <p:spPr>
          <a:xfrm>
            <a:off x="557878" y="610064"/>
            <a:ext cx="10994952" cy="612905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80464" tIns="40231" rIns="80464" bIns="40231" anchor="t" anchorCtr="0" compatLnSpc="1">
            <a:spAutoFit/>
          </a:bodyPr>
          <a:lstStyle/>
          <a:p>
            <a:pPr>
              <a:spcAft>
                <a:spcPts val="1056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2800" b="1" dirty="0" smtClean="0">
                <a:solidFill>
                  <a:srgbClr val="404040"/>
                </a:solidFill>
                <a:latin typeface="Segoe UI" panose="020B0502040204020203" pitchFamily="34" charset="0"/>
                <a:ea typeface=""/>
                <a:cs typeface="Segoe UI" panose="020B0502040204020203" pitchFamily="34" charset="0"/>
              </a:rPr>
              <a:t>“Gratis? Niets </a:t>
            </a:r>
            <a:r>
              <a:rPr lang="nl-BE" sz="2800" b="1" dirty="0" smtClean="0">
                <a:solidFill>
                  <a:srgbClr val="404040"/>
                </a:solidFill>
                <a:latin typeface="Segoe UI" panose="020B0502040204020203" pitchFamily="34" charset="0"/>
                <a:ea typeface=""/>
                <a:cs typeface="Segoe UI" panose="020B0502040204020203" pitchFamily="34" charset="0"/>
              </a:rPr>
              <a:t>is gratis!”</a:t>
            </a:r>
          </a:p>
          <a:p>
            <a:pPr marL="402315" indent="-402315">
              <a:spcAft>
                <a:spcPts val="1056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BE" sz="2100" dirty="0" smtClean="0">
              <a:solidFill>
                <a:srgbClr val="404040"/>
              </a:solidFill>
              <a:latin typeface="Segoe UI" panose="020B0502040204020203" pitchFamily="34" charset="0"/>
              <a:ea typeface=""/>
              <a:cs typeface="Segoe UI" panose="020B0502040204020203" pitchFamily="34" charset="0"/>
            </a:endParaRPr>
          </a:p>
          <a:p>
            <a:pPr marL="402315" indent="-402315">
              <a:spcAft>
                <a:spcPts val="1056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100" dirty="0" smtClean="0">
                <a:solidFill>
                  <a:srgbClr val="404040"/>
                </a:solidFill>
                <a:latin typeface="Segoe UI" panose="020B0502040204020203" pitchFamily="34" charset="0"/>
                <a:ea typeface=""/>
                <a:cs typeface="Segoe UI" panose="020B0502040204020203" pitchFamily="34" charset="0"/>
              </a:rPr>
              <a:t>Inzicht in verbruik is de basis voor transitie, vanuit sociaal oogmerk houden we dit gratis.</a:t>
            </a:r>
          </a:p>
          <a:p>
            <a:pPr marL="402315" indent="-402315">
              <a:spcAft>
                <a:spcPts val="1056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2100" dirty="0" smtClean="0">
              <a:solidFill>
                <a:srgbClr val="404040"/>
              </a:solidFill>
              <a:latin typeface="Segoe UI" panose="020B0502040204020203" pitchFamily="34" charset="0"/>
              <a:ea typeface=""/>
              <a:cs typeface="Segoe UI" panose="020B0502040204020203" pitchFamily="34" charset="0"/>
            </a:endParaRPr>
          </a:p>
          <a:p>
            <a:pPr marL="402315" indent="-402315">
              <a:spcAft>
                <a:spcPts val="1056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2100" dirty="0">
              <a:solidFill>
                <a:srgbClr val="404040"/>
              </a:solidFill>
              <a:latin typeface="Segoe UI" panose="020B0502040204020203" pitchFamily="34" charset="0"/>
              <a:ea typeface=""/>
              <a:cs typeface="Segoe UI" panose="020B0502040204020203" pitchFamily="34" charset="0"/>
            </a:endParaRPr>
          </a:p>
          <a:p>
            <a:pPr>
              <a:spcAft>
                <a:spcPts val="1056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2400" b="1" dirty="0" smtClean="0">
                <a:solidFill>
                  <a:srgbClr val="404040"/>
                </a:solidFill>
                <a:latin typeface="Segoe UI" panose="020B0502040204020203" pitchFamily="34" charset="0"/>
                <a:ea typeface=""/>
                <a:cs typeface="Segoe UI" panose="020B0502040204020203" pitchFamily="34" charset="0"/>
              </a:rPr>
              <a:t>“Waaruit halen jullie dan inkomsten?”</a:t>
            </a:r>
            <a:endParaRPr lang="nl-BE" sz="2400" b="1" dirty="0">
              <a:solidFill>
                <a:srgbClr val="404040"/>
              </a:solidFill>
              <a:latin typeface="Segoe UI" panose="020B0502040204020203" pitchFamily="34" charset="0"/>
              <a:ea typeface=""/>
              <a:cs typeface="Segoe UI" panose="020B0502040204020203" pitchFamily="34" charset="0"/>
            </a:endParaRPr>
          </a:p>
          <a:p>
            <a:pPr>
              <a:spcAft>
                <a:spcPts val="1056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2100" dirty="0" smtClean="0">
              <a:solidFill>
                <a:srgbClr val="404040"/>
              </a:solidFill>
              <a:latin typeface="Segoe UI" panose="020B0502040204020203" pitchFamily="34" charset="0"/>
              <a:ea typeface=""/>
              <a:cs typeface="Segoe UI" panose="020B0502040204020203" pitchFamily="34" charset="0"/>
            </a:endParaRPr>
          </a:p>
          <a:p>
            <a:pPr marL="402315" indent="-402315">
              <a:spcAft>
                <a:spcPts val="1056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100" b="1" dirty="0" smtClean="0">
                <a:solidFill>
                  <a:srgbClr val="404040"/>
                </a:solidFill>
                <a:latin typeface="Segoe UI" panose="020B0502040204020203" pitchFamily="34" charset="0"/>
                <a:ea typeface=""/>
                <a:cs typeface="Segoe UI" panose="020B0502040204020203" pitchFamily="34" charset="0"/>
              </a:rPr>
              <a:t>GEEN</a:t>
            </a:r>
            <a:r>
              <a:rPr lang="nl-NL" sz="2100" dirty="0" smtClean="0">
                <a:solidFill>
                  <a:srgbClr val="404040"/>
                </a:solidFill>
                <a:latin typeface="Segoe UI" panose="020B0502040204020203" pitchFamily="34" charset="0"/>
                <a:ea typeface=""/>
                <a:cs typeface="Segoe UI" panose="020B0502040204020203" pitchFamily="34" charset="0"/>
              </a:rPr>
              <a:t> inkomsten uit gerichte reclame!</a:t>
            </a:r>
          </a:p>
          <a:p>
            <a:pPr marL="402315" indent="-402315">
              <a:spcAft>
                <a:spcPts val="1056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100" dirty="0" smtClean="0">
                <a:solidFill>
                  <a:srgbClr val="404040"/>
                </a:solidFill>
                <a:latin typeface="Segoe UI" panose="020B0502040204020203" pitchFamily="34" charset="0"/>
                <a:ea typeface=""/>
                <a:cs typeface="Segoe UI" panose="020B0502040204020203" pitchFamily="34" charset="0"/>
              </a:rPr>
              <a:t>WEL: </a:t>
            </a:r>
          </a:p>
          <a:p>
            <a:pPr marL="859515" lvl="1" indent="-402315">
              <a:spcAft>
                <a:spcPts val="1056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100" dirty="0" smtClean="0">
                <a:solidFill>
                  <a:srgbClr val="404040"/>
                </a:solidFill>
                <a:latin typeface="Segoe UI" panose="020B0502040204020203" pitchFamily="34" charset="0"/>
                <a:ea typeface=""/>
                <a:cs typeface="Segoe UI" panose="020B0502040204020203" pitchFamily="34" charset="0"/>
              </a:rPr>
              <a:t>Onderzoeksprojecten</a:t>
            </a:r>
          </a:p>
          <a:p>
            <a:pPr marL="859515" lvl="1" indent="-402315">
              <a:spcAft>
                <a:spcPts val="1056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100" dirty="0" smtClean="0">
                <a:solidFill>
                  <a:srgbClr val="404040"/>
                </a:solidFill>
                <a:latin typeface="Segoe UI" panose="020B0502040204020203" pitchFamily="34" charset="0"/>
                <a:ea typeface=""/>
                <a:cs typeface="Segoe UI" panose="020B0502040204020203" pitchFamily="34" charset="0"/>
              </a:rPr>
              <a:t>Maatwerkontwikkeling </a:t>
            </a:r>
          </a:p>
          <a:p>
            <a:pPr marL="859515" lvl="1" indent="-402315">
              <a:spcAft>
                <a:spcPts val="1056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100" dirty="0" smtClean="0">
                <a:solidFill>
                  <a:srgbClr val="404040"/>
                </a:solidFill>
                <a:latin typeface="Segoe UI" panose="020B0502040204020203" pitchFamily="34" charset="0"/>
                <a:ea typeface=""/>
                <a:cs typeface="Segoe UI" panose="020B0502040204020203" pitchFamily="34" charset="0"/>
              </a:rPr>
              <a:t>Groepen</a:t>
            </a:r>
          </a:p>
          <a:p>
            <a:pPr marL="402315" indent="-402315">
              <a:spcAft>
                <a:spcPts val="1056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2100" dirty="0">
              <a:solidFill>
                <a:srgbClr val="404040"/>
              </a:solidFill>
              <a:latin typeface="Segoe UI" panose="020B0502040204020203" pitchFamily="34" charset="0"/>
              <a:ea typeface="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99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2"/>
          <p:cNvSpPr/>
          <p:nvPr/>
        </p:nvSpPr>
        <p:spPr>
          <a:xfrm>
            <a:off x="557878" y="616888"/>
            <a:ext cx="10994952" cy="580076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80464" tIns="40231" rIns="80464" bIns="40231" anchor="t" anchorCtr="0" compatLnSpc="1">
            <a:spAutoFit/>
          </a:bodyPr>
          <a:lstStyle/>
          <a:p>
            <a:pPr>
              <a:spcAft>
                <a:spcPts val="1056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2800" b="1" dirty="0" smtClean="0">
                <a:solidFill>
                  <a:srgbClr val="404040"/>
                </a:solidFill>
                <a:latin typeface="Segoe UI" panose="020B0502040204020203" pitchFamily="34" charset="0"/>
                <a:ea typeface=""/>
                <a:cs typeface="Segoe UI" panose="020B0502040204020203" pitchFamily="34" charset="0"/>
              </a:rPr>
              <a:t>Groepen - een lokaal verhaal</a:t>
            </a:r>
          </a:p>
          <a:p>
            <a:pPr marL="402315" indent="-402315">
              <a:spcAft>
                <a:spcPts val="1056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BE" sz="2100" dirty="0" smtClean="0">
              <a:solidFill>
                <a:srgbClr val="404040"/>
              </a:solidFill>
              <a:latin typeface="Segoe UI" panose="020B0502040204020203" pitchFamily="34" charset="0"/>
              <a:ea typeface=""/>
              <a:cs typeface="Segoe UI" panose="020B0502040204020203" pitchFamily="34" charset="0"/>
            </a:endParaRPr>
          </a:p>
          <a:p>
            <a:pPr marL="402315" indent="-402315">
              <a:spcAft>
                <a:spcPts val="1056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100" dirty="0" smtClean="0">
                <a:solidFill>
                  <a:srgbClr val="404040"/>
                </a:solidFill>
                <a:latin typeface="Segoe UI" panose="020B0502040204020203" pitchFamily="34" charset="0"/>
                <a:ea typeface=""/>
                <a:cs typeface="Segoe UI" panose="020B0502040204020203" pitchFamily="34" charset="0"/>
              </a:rPr>
              <a:t>Hernieuwbare energiecoöperaties</a:t>
            </a:r>
            <a:br>
              <a:rPr lang="nl-NL" sz="2100" dirty="0" smtClean="0">
                <a:solidFill>
                  <a:srgbClr val="404040"/>
                </a:solidFill>
                <a:latin typeface="Segoe UI" panose="020B0502040204020203" pitchFamily="34" charset="0"/>
                <a:ea typeface=""/>
                <a:cs typeface="Segoe UI" panose="020B0502040204020203" pitchFamily="34" charset="0"/>
              </a:rPr>
            </a:br>
            <a:endParaRPr lang="nl-NL" sz="2100" dirty="0" smtClean="0">
              <a:solidFill>
                <a:srgbClr val="404040"/>
              </a:solidFill>
              <a:latin typeface="Segoe UI" panose="020B0502040204020203" pitchFamily="34" charset="0"/>
              <a:ea typeface=""/>
              <a:cs typeface="Segoe UI" panose="020B0502040204020203" pitchFamily="34" charset="0"/>
            </a:endParaRPr>
          </a:p>
          <a:p>
            <a:pPr marL="402315" indent="-402315">
              <a:spcAft>
                <a:spcPts val="1056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100" dirty="0" smtClean="0">
                <a:solidFill>
                  <a:srgbClr val="404040"/>
                </a:solidFill>
                <a:latin typeface="Segoe UI" panose="020B0502040204020203" pitchFamily="34" charset="0"/>
                <a:ea typeface=""/>
                <a:cs typeface="Segoe UI" panose="020B0502040204020203" pitchFamily="34" charset="0"/>
              </a:rPr>
              <a:t>Individuele begeleiding</a:t>
            </a:r>
          </a:p>
          <a:p>
            <a:pPr marL="859515" lvl="1" indent="-402315">
              <a:spcAft>
                <a:spcPts val="1056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100" dirty="0" err="1" smtClean="0">
                <a:solidFill>
                  <a:srgbClr val="404040"/>
                </a:solidFill>
                <a:latin typeface="Segoe UI" panose="020B0502040204020203" pitchFamily="34" charset="0"/>
                <a:ea typeface=""/>
                <a:cs typeface="Segoe UI" panose="020B0502040204020203" pitchFamily="34" charset="0"/>
              </a:rPr>
              <a:t>Energiecoaching</a:t>
            </a:r>
            <a:endParaRPr lang="nl-NL" sz="2100" dirty="0" smtClean="0">
              <a:solidFill>
                <a:srgbClr val="404040"/>
              </a:solidFill>
              <a:latin typeface="Segoe UI" panose="020B0502040204020203" pitchFamily="34" charset="0"/>
              <a:ea typeface=""/>
              <a:cs typeface="Segoe UI" panose="020B0502040204020203" pitchFamily="34" charset="0"/>
            </a:endParaRPr>
          </a:p>
          <a:p>
            <a:pPr marL="859515" lvl="1" indent="-402315">
              <a:spcAft>
                <a:spcPts val="1056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100" dirty="0" smtClean="0">
                <a:solidFill>
                  <a:srgbClr val="404040"/>
                </a:solidFill>
                <a:latin typeface="Segoe UI" panose="020B0502040204020203" pitchFamily="34" charset="0"/>
                <a:ea typeface=""/>
                <a:cs typeface="Segoe UI" panose="020B0502040204020203" pitchFamily="34" charset="0"/>
              </a:rPr>
              <a:t>Sociale doelgroepen</a:t>
            </a:r>
            <a:br>
              <a:rPr lang="nl-NL" sz="2100" dirty="0" smtClean="0">
                <a:solidFill>
                  <a:srgbClr val="404040"/>
                </a:solidFill>
                <a:latin typeface="Segoe UI" panose="020B0502040204020203" pitchFamily="34" charset="0"/>
                <a:ea typeface=""/>
                <a:cs typeface="Segoe UI" panose="020B0502040204020203" pitchFamily="34" charset="0"/>
              </a:rPr>
            </a:br>
            <a:endParaRPr lang="nl-NL" sz="2100" dirty="0" smtClean="0">
              <a:solidFill>
                <a:srgbClr val="404040"/>
              </a:solidFill>
              <a:latin typeface="Segoe UI" panose="020B0502040204020203" pitchFamily="34" charset="0"/>
              <a:ea typeface=""/>
              <a:cs typeface="Segoe UI" panose="020B0502040204020203" pitchFamily="34" charset="0"/>
            </a:endParaRPr>
          </a:p>
          <a:p>
            <a:pPr marL="402315" indent="-402315">
              <a:spcAft>
                <a:spcPts val="1056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100" dirty="0" smtClean="0">
                <a:solidFill>
                  <a:srgbClr val="404040"/>
                </a:solidFill>
                <a:latin typeface="Segoe UI" panose="020B0502040204020203" pitchFamily="34" charset="0"/>
                <a:ea typeface=""/>
                <a:cs typeface="Segoe UI" panose="020B0502040204020203" pitchFamily="34" charset="0"/>
              </a:rPr>
              <a:t>Lokale overheden</a:t>
            </a:r>
          </a:p>
          <a:p>
            <a:pPr marL="859515" lvl="1" indent="-402315">
              <a:spcAft>
                <a:spcPts val="1056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100" dirty="0">
                <a:solidFill>
                  <a:srgbClr val="404040"/>
                </a:solidFill>
                <a:latin typeface="Segoe UI" panose="020B0502040204020203" pitchFamily="34" charset="0"/>
                <a:ea typeface=""/>
                <a:cs typeface="Segoe UI" panose="020B0502040204020203" pitchFamily="34" charset="0"/>
              </a:rPr>
              <a:t>Opvolging publiek patrimonium</a:t>
            </a:r>
          </a:p>
          <a:p>
            <a:pPr marL="859515" lvl="1" indent="-402315">
              <a:spcAft>
                <a:spcPts val="1056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100" dirty="0" smtClean="0">
                <a:solidFill>
                  <a:srgbClr val="404040"/>
                </a:solidFill>
                <a:latin typeface="Segoe UI" panose="020B0502040204020203" pitchFamily="34" charset="0"/>
                <a:ea typeface=""/>
                <a:cs typeface="Segoe UI" panose="020B0502040204020203" pitchFamily="34" charset="0"/>
              </a:rPr>
              <a:t>Opvolging lokale klimaatacties </a:t>
            </a:r>
            <a:r>
              <a:rPr lang="nl-NL" sz="2100" dirty="0" err="1" smtClean="0">
                <a:solidFill>
                  <a:srgbClr val="404040"/>
                </a:solidFill>
                <a:latin typeface="Segoe UI" panose="020B0502040204020203" pitchFamily="34" charset="0"/>
                <a:ea typeface=""/>
                <a:cs typeface="Segoe UI" panose="020B0502040204020203" pitchFamily="34" charset="0"/>
              </a:rPr>
              <a:t>i.k.v</a:t>
            </a:r>
            <a:r>
              <a:rPr lang="nl-NL" sz="2100" dirty="0" smtClean="0">
                <a:solidFill>
                  <a:srgbClr val="404040"/>
                </a:solidFill>
                <a:latin typeface="Segoe UI" panose="020B0502040204020203" pitchFamily="34" charset="0"/>
                <a:ea typeface=""/>
                <a:cs typeface="Segoe UI" panose="020B0502040204020203" pitchFamily="34" charset="0"/>
              </a:rPr>
              <a:t> Burgemeestersconvenant</a:t>
            </a:r>
          </a:p>
          <a:p>
            <a:pPr marL="859515" lvl="1" indent="-402315">
              <a:spcAft>
                <a:spcPts val="1056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100" dirty="0" smtClean="0">
                <a:solidFill>
                  <a:srgbClr val="404040"/>
                </a:solidFill>
                <a:latin typeface="Segoe UI" panose="020B0502040204020203" pitchFamily="34" charset="0"/>
                <a:ea typeface=""/>
                <a:cs typeface="Segoe UI" panose="020B0502040204020203" pitchFamily="34" charset="0"/>
              </a:rPr>
              <a:t>Collectieve (wijk)renovaties</a:t>
            </a:r>
          </a:p>
          <a:p>
            <a:pPr marL="859515" lvl="1" indent="-402315">
              <a:spcAft>
                <a:spcPts val="1056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100" dirty="0" smtClean="0">
                <a:solidFill>
                  <a:srgbClr val="404040"/>
                </a:solidFill>
                <a:latin typeface="Segoe UI" panose="020B0502040204020203" pitchFamily="34" charset="0"/>
                <a:ea typeface=""/>
                <a:cs typeface="Segoe UI" panose="020B0502040204020203" pitchFamily="34" charset="0"/>
              </a:rPr>
              <a:t>Innoveren, samen met de bewoners van een wijk: </a:t>
            </a:r>
            <a:r>
              <a:rPr lang="nl-NL" sz="2100" dirty="0" err="1" smtClean="0">
                <a:solidFill>
                  <a:srgbClr val="404040"/>
                </a:solidFill>
                <a:latin typeface="Segoe UI" panose="020B0502040204020203" pitchFamily="34" charset="0"/>
                <a:ea typeface=""/>
                <a:cs typeface="Segoe UI" panose="020B0502040204020203" pitchFamily="34" charset="0"/>
              </a:rPr>
              <a:t>Circular</a:t>
            </a:r>
            <a:r>
              <a:rPr lang="nl-NL" sz="2100" dirty="0" smtClean="0">
                <a:solidFill>
                  <a:srgbClr val="404040"/>
                </a:solidFill>
                <a:latin typeface="Segoe UI" panose="020B0502040204020203" pitchFamily="34" charset="0"/>
                <a:ea typeface=""/>
                <a:cs typeface="Segoe UI" panose="020B0502040204020203" pitchFamily="34" charset="0"/>
              </a:rPr>
              <a:t> South (Antwerpen)</a:t>
            </a:r>
            <a:endParaRPr lang="nl-NL" sz="2100" dirty="0">
              <a:solidFill>
                <a:srgbClr val="404040"/>
              </a:solidFill>
              <a:latin typeface="Segoe UI" panose="020B0502040204020203" pitchFamily="34" charset="0"/>
              <a:ea typeface=""/>
              <a:cs typeface="Segoe UI" panose="020B0502040204020203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7217" y="1686472"/>
            <a:ext cx="6610066" cy="266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1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2"/>
          <p:cNvSpPr/>
          <p:nvPr/>
        </p:nvSpPr>
        <p:spPr>
          <a:xfrm>
            <a:off x="557878" y="616888"/>
            <a:ext cx="10994952" cy="547759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80464" tIns="40231" rIns="80464" bIns="40231" anchor="t" anchorCtr="0" compatLnSpc="1">
            <a:spAutoFit/>
          </a:bodyPr>
          <a:lstStyle/>
          <a:p>
            <a:pPr>
              <a:spcAft>
                <a:spcPts val="1056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2800" b="1" dirty="0" smtClean="0">
                <a:solidFill>
                  <a:srgbClr val="404040"/>
                </a:solidFill>
                <a:latin typeface="Segoe UI" panose="020B0502040204020203" pitchFamily="34" charset="0"/>
                <a:ea typeface=""/>
                <a:cs typeface="Segoe UI" panose="020B0502040204020203" pitchFamily="34" charset="0"/>
              </a:rPr>
              <a:t>Wat met privacy en data-eigendom?</a:t>
            </a:r>
            <a:endParaRPr lang="nl-NL" sz="2800" b="1" dirty="0" smtClean="0">
              <a:solidFill>
                <a:srgbClr val="404040"/>
              </a:solidFill>
              <a:latin typeface="Segoe UI" panose="020B0502040204020203" pitchFamily="34" charset="0"/>
              <a:ea typeface=""/>
              <a:cs typeface="Segoe UI" panose="020B0502040204020203" pitchFamily="34" charset="0"/>
            </a:endParaRPr>
          </a:p>
          <a:p>
            <a:pPr marL="402315" indent="-402315">
              <a:spcAft>
                <a:spcPts val="1056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2100" dirty="0" smtClean="0">
              <a:solidFill>
                <a:srgbClr val="404040"/>
              </a:solidFill>
              <a:latin typeface="Segoe UI" panose="020B0502040204020203" pitchFamily="34" charset="0"/>
              <a:ea typeface=""/>
              <a:cs typeface="Segoe UI" panose="020B0502040204020203" pitchFamily="34" charset="0"/>
            </a:endParaRPr>
          </a:p>
          <a:p>
            <a:pPr marL="402315" indent="-402315">
              <a:spcAft>
                <a:spcPts val="1056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100" dirty="0" smtClean="0">
                <a:solidFill>
                  <a:srgbClr val="404040"/>
                </a:solidFill>
                <a:latin typeface="Segoe UI" panose="020B0502040204020203" pitchFamily="34" charset="0"/>
                <a:ea typeface=""/>
                <a:cs typeface="Segoe UI" panose="020B0502040204020203" pitchFamily="34" charset="0"/>
              </a:rPr>
              <a:t>Gebruikers </a:t>
            </a:r>
            <a:r>
              <a:rPr lang="nl-NL" sz="2100" dirty="0">
                <a:solidFill>
                  <a:srgbClr val="404040"/>
                </a:solidFill>
                <a:latin typeface="Segoe UI" panose="020B0502040204020203" pitchFamily="34" charset="0"/>
                <a:ea typeface=""/>
                <a:cs typeface="Segoe UI" panose="020B0502040204020203" pitchFamily="34" charset="0"/>
              </a:rPr>
              <a:t>blijven eigenaar van hun gegevens</a:t>
            </a:r>
            <a:r>
              <a:rPr lang="nl-NL" sz="2100" dirty="0" smtClean="0">
                <a:solidFill>
                  <a:srgbClr val="404040"/>
                </a:solidFill>
                <a:latin typeface="Segoe UI" panose="020B0502040204020203" pitchFamily="34" charset="0"/>
                <a:ea typeface=""/>
                <a:cs typeface="Segoe UI" panose="020B0502040204020203" pitchFamily="34" charset="0"/>
              </a:rPr>
              <a:t>.</a:t>
            </a:r>
          </a:p>
          <a:p>
            <a:pPr marL="402315" indent="-402315">
              <a:spcAft>
                <a:spcPts val="1056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100" dirty="0" smtClean="0">
                <a:solidFill>
                  <a:srgbClr val="404040"/>
                </a:solidFill>
                <a:latin typeface="Segoe UI" panose="020B0502040204020203" pitchFamily="34" charset="0"/>
                <a:ea typeface=""/>
                <a:cs typeface="Segoe UI" panose="020B0502040204020203" pitchFamily="34" charset="0"/>
              </a:rPr>
              <a:t>Gebruikers kiezen met wie en wanneer </a:t>
            </a:r>
            <a:r>
              <a:rPr lang="nl-NL" sz="2100" dirty="0">
                <a:solidFill>
                  <a:srgbClr val="404040"/>
                </a:solidFill>
                <a:latin typeface="Segoe UI" panose="020B0502040204020203" pitchFamily="34" charset="0"/>
                <a:ea typeface=""/>
                <a:cs typeface="Segoe UI" panose="020B0502040204020203" pitchFamily="34" charset="0"/>
              </a:rPr>
              <a:t>ze </a:t>
            </a:r>
            <a:r>
              <a:rPr lang="nl-NL" sz="2100" dirty="0" smtClean="0">
                <a:solidFill>
                  <a:srgbClr val="404040"/>
                </a:solidFill>
                <a:latin typeface="Segoe UI" panose="020B0502040204020203" pitchFamily="34" charset="0"/>
                <a:ea typeface=""/>
                <a:cs typeface="Segoe UI" panose="020B0502040204020203" pitchFamily="34" charset="0"/>
              </a:rPr>
              <a:t>gegevens delen. Expliciete toestemming wordt hierbij gevraagd.</a:t>
            </a:r>
            <a:endParaRPr lang="nl-NL" sz="2100" dirty="0">
              <a:solidFill>
                <a:srgbClr val="404040"/>
              </a:solidFill>
              <a:latin typeface="Segoe UI" panose="020B0502040204020203" pitchFamily="34" charset="0"/>
              <a:ea typeface=""/>
              <a:cs typeface="Segoe UI" panose="020B0502040204020203" pitchFamily="34" charset="0"/>
            </a:endParaRPr>
          </a:p>
          <a:p>
            <a:pPr marL="402315" indent="-402315">
              <a:spcAft>
                <a:spcPts val="1056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100" dirty="0" smtClean="0">
                <a:solidFill>
                  <a:srgbClr val="404040"/>
                </a:solidFill>
                <a:latin typeface="Segoe UI" panose="020B0502040204020203" pitchFamily="34" charset="0"/>
                <a:ea typeface=""/>
                <a:cs typeface="Segoe UI" panose="020B0502040204020203" pitchFamily="34" charset="0"/>
              </a:rPr>
              <a:t>Recht </a:t>
            </a:r>
            <a:r>
              <a:rPr lang="nl-NL" sz="2100" dirty="0">
                <a:solidFill>
                  <a:srgbClr val="404040"/>
                </a:solidFill>
                <a:latin typeface="Segoe UI" panose="020B0502040204020203" pitchFamily="34" charset="0"/>
                <a:ea typeface=""/>
                <a:cs typeface="Segoe UI" panose="020B0502040204020203" pitchFamily="34" charset="0"/>
              </a:rPr>
              <a:t>om vergeten te </a:t>
            </a:r>
            <a:r>
              <a:rPr lang="nl-NL" sz="2100" dirty="0" smtClean="0">
                <a:solidFill>
                  <a:srgbClr val="404040"/>
                </a:solidFill>
                <a:latin typeface="Segoe UI" panose="020B0502040204020203" pitchFamily="34" charset="0"/>
                <a:ea typeface=""/>
                <a:cs typeface="Segoe UI" panose="020B0502040204020203" pitchFamily="34" charset="0"/>
              </a:rPr>
              <a:t>worden.</a:t>
            </a:r>
          </a:p>
          <a:p>
            <a:pPr marL="402315" indent="-402315">
              <a:spcAft>
                <a:spcPts val="1056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100" dirty="0" smtClean="0">
                <a:solidFill>
                  <a:srgbClr val="404040"/>
                </a:solidFill>
                <a:latin typeface="Segoe UI" panose="020B0502040204020203" pitchFamily="34" charset="0"/>
                <a:ea typeface=""/>
                <a:cs typeface="Segoe UI" panose="020B0502040204020203" pitchFamily="34" charset="0"/>
              </a:rPr>
              <a:t>Ingebrachte gegevens kunnen geëxporteerd worden.</a:t>
            </a:r>
          </a:p>
          <a:p>
            <a:pPr marL="402315" indent="-402315">
              <a:spcAft>
                <a:spcPts val="1056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2100" dirty="0" smtClean="0">
              <a:solidFill>
                <a:srgbClr val="404040"/>
              </a:solidFill>
              <a:latin typeface="Segoe UI" panose="020B0502040204020203" pitchFamily="34" charset="0"/>
              <a:ea typeface=""/>
              <a:cs typeface="Segoe UI" panose="020B0502040204020203" pitchFamily="34" charset="0"/>
            </a:endParaRPr>
          </a:p>
          <a:p>
            <a:pPr>
              <a:spcAft>
                <a:spcPts val="1056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100" dirty="0" smtClean="0">
                <a:solidFill>
                  <a:srgbClr val="404040"/>
                </a:solidFill>
                <a:latin typeface="Segoe UI" panose="020B0502040204020203" pitchFamily="34" charset="0"/>
                <a:ea typeface=""/>
                <a:cs typeface="Segoe UI" panose="020B0502040204020203" pitchFamily="34" charset="0"/>
              </a:rPr>
              <a:t>Deze principes worden verder in lijn gebracht met de Europese privacy wetgeving (GDPR).</a:t>
            </a:r>
          </a:p>
          <a:p>
            <a:pPr>
              <a:spcAft>
                <a:spcPts val="1056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2100" dirty="0">
              <a:solidFill>
                <a:srgbClr val="404040"/>
              </a:solidFill>
              <a:latin typeface="Segoe UI" panose="020B0502040204020203" pitchFamily="34" charset="0"/>
              <a:ea typeface=""/>
              <a:cs typeface="Segoe UI" panose="020B0502040204020203" pitchFamily="34" charset="0"/>
            </a:endParaRPr>
          </a:p>
          <a:p>
            <a:pPr>
              <a:spcAft>
                <a:spcPts val="1056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2100" dirty="0" smtClean="0">
              <a:solidFill>
                <a:srgbClr val="404040"/>
              </a:solidFill>
              <a:latin typeface="Segoe UI" panose="020B0502040204020203" pitchFamily="34" charset="0"/>
              <a:ea typeface=""/>
              <a:cs typeface="Segoe UI" panose="020B0502040204020203" pitchFamily="34" charset="0"/>
            </a:endParaRPr>
          </a:p>
          <a:p>
            <a:pPr marL="402315" indent="-402315">
              <a:spcAft>
                <a:spcPts val="1056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2100" dirty="0">
              <a:solidFill>
                <a:srgbClr val="404040"/>
              </a:solidFill>
              <a:latin typeface="Segoe UI" panose="020B0502040204020203" pitchFamily="34" charset="0"/>
              <a:ea typeface="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32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205</Words>
  <Application>Microsoft Office PowerPoint</Application>
  <PresentationFormat>Breedbeeld</PresentationFormat>
  <Paragraphs>50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Segoe UI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Microsoft-account</dc:creator>
  <cp:lastModifiedBy>Microsoft-account</cp:lastModifiedBy>
  <cp:revision>47</cp:revision>
  <dcterms:created xsi:type="dcterms:W3CDTF">2017-11-21T10:01:39Z</dcterms:created>
  <dcterms:modified xsi:type="dcterms:W3CDTF">2017-11-21T17:35:25Z</dcterms:modified>
</cp:coreProperties>
</file>