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02" r:id="rId2"/>
    <p:sldId id="260" r:id="rId3"/>
    <p:sldId id="261" r:id="rId4"/>
    <p:sldId id="262" r:id="rId5"/>
    <p:sldId id="263" r:id="rId6"/>
    <p:sldId id="264" r:id="rId7"/>
    <p:sldId id="265" r:id="rId8"/>
    <p:sldId id="266" r:id="rId9"/>
    <p:sldId id="267"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99"/>
    <a:srgbClr val="C86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36" y="5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903F08-3F1C-4560-9EC9-150925F18BEB}" type="datetimeFigureOut">
              <a:rPr lang="fr-BE" smtClean="0"/>
              <a:pPr/>
              <a:t>16-11-17</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68899-EC97-4E6E-91C0-33EA343256F4}" type="slidenum">
              <a:rPr lang="fr-BE" smtClean="0"/>
              <a:pPr/>
              <a:t>‹nr.›</a:t>
            </a:fld>
            <a:endParaRPr lang="fr-BE"/>
          </a:p>
        </p:txBody>
      </p:sp>
    </p:spTree>
    <p:extLst>
      <p:ext uri="{BB962C8B-B14F-4D97-AF65-F5344CB8AC3E}">
        <p14:creationId xmlns:p14="http://schemas.microsoft.com/office/powerpoint/2010/main" val="2120989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BE" altLang="nl-BE"/>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D9F678-5AC2-47EC-A5F1-E19E4AB4FA39}" type="slidenum">
              <a:rPr lang="nl-BE" altLang="nl-BE" smtClean="0"/>
              <a:pPr fontAlgn="base">
                <a:spcBef>
                  <a:spcPct val="0"/>
                </a:spcBef>
                <a:spcAft>
                  <a:spcPct val="0"/>
                </a:spcAft>
                <a:defRPr/>
              </a:pPr>
              <a:t>2</a:t>
            </a:fld>
            <a:endParaRPr lang="nl-BE" altLang="nl-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11</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12</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13</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14</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15</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16</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17</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18</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19</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20</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34A0CB-E172-4714-9DB3-1F63DEA6C170}" type="slidenum">
              <a:rPr lang="en-GB"/>
              <a:pPr fontAlgn="base">
                <a:spcBef>
                  <a:spcPct val="0"/>
                </a:spcBef>
                <a:spcAft>
                  <a:spcPct val="0"/>
                </a:spcAft>
                <a:defRPr/>
              </a:pPr>
              <a:t>3</a:t>
            </a:fld>
            <a:endParaRPr lang="en-GB"/>
          </a:p>
        </p:txBody>
      </p:sp>
      <p:sp>
        <p:nvSpPr>
          <p:cNvPr id="225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225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endParaRPr lang="nl-NL" altLang="nl-B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21</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22</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23</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24</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25</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26</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27</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28</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29</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30</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6CD991-6F14-489B-B406-0EB4F719AAE1}" type="slidenum">
              <a:rPr lang="en-GB" altLang="nl-BE" smtClean="0"/>
              <a:pPr fontAlgn="base">
                <a:spcBef>
                  <a:spcPct val="0"/>
                </a:spcBef>
                <a:spcAft>
                  <a:spcPct val="0"/>
                </a:spcAft>
                <a:defRPr/>
              </a:pPr>
              <a:t>4</a:t>
            </a:fld>
            <a:endParaRPr lang="en-GB" altLang="nl-BE"/>
          </a:p>
        </p:txBody>
      </p:sp>
      <p:sp>
        <p:nvSpPr>
          <p:cNvPr id="46083"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608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31</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32</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33</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34</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35</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36</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37</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38</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39</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40</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AD0F95-1A70-4780-9C21-E2DAA74CA24B}" type="slidenum">
              <a:rPr lang="en-GB" smtClean="0"/>
              <a:pPr fontAlgn="base">
                <a:spcBef>
                  <a:spcPct val="0"/>
                </a:spcBef>
                <a:spcAft>
                  <a:spcPct val="0"/>
                </a:spcAft>
                <a:defRPr/>
              </a:pPr>
              <a:t>5</a:t>
            </a:fld>
            <a:endParaRPr lang="en-GB"/>
          </a:p>
        </p:txBody>
      </p:sp>
      <p:sp>
        <p:nvSpPr>
          <p:cNvPr id="47107"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034239-80D6-45E5-86E5-9419889A9192}" type="slidenum">
              <a:rPr lang="en-GB" altLang="nl-BE" smtClean="0"/>
              <a:pPr fontAlgn="base">
                <a:spcBef>
                  <a:spcPct val="0"/>
                </a:spcBef>
                <a:spcAft>
                  <a:spcPct val="0"/>
                </a:spcAft>
                <a:defRPr/>
              </a:pPr>
              <a:t>41</a:t>
            </a:fld>
            <a:endParaRPr lang="en-GB" altLang="nl-BE"/>
          </a:p>
        </p:txBody>
      </p:sp>
      <p:sp>
        <p:nvSpPr>
          <p:cNvPr id="61443"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6144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6</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7</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8</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9</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23323C-B2A4-40CE-8C42-25112C9CC2C2}" type="slidenum">
              <a:rPr lang="en-GB" smtClean="0"/>
              <a:pPr fontAlgn="base">
                <a:spcBef>
                  <a:spcPct val="0"/>
                </a:spcBef>
                <a:spcAft>
                  <a:spcPct val="0"/>
                </a:spcAft>
                <a:defRPr/>
              </a:pPr>
              <a:t>10</a:t>
            </a:fld>
            <a:endParaRPr lang="en-GB"/>
          </a:p>
        </p:txBody>
      </p:sp>
      <p:sp>
        <p:nvSpPr>
          <p:cNvPr id="48131" name="Rectangle 2"/>
          <p:cNvSpPr>
            <a:spLocks noGrp="1" noRot="1" noChangeAspect="1" noChangeArrowheads="1" noTextEdit="1"/>
          </p:cNvSpPr>
          <p:nvPr>
            <p:ph type="sldImg"/>
          </p:nvPr>
        </p:nvSpPr>
        <p:spPr bwMode="auto">
          <a:xfrm>
            <a:off x="1143000" y="685800"/>
            <a:ext cx="4572000" cy="3429000"/>
          </a:xfrm>
          <a:solidFill>
            <a:srgbClr val="FFFFFF"/>
          </a:solidFill>
          <a:ln>
            <a:solidFill>
              <a:srgbClr val="000000"/>
            </a:solidFill>
            <a:miter lim="800000"/>
            <a:headEnd/>
            <a:tailEnd/>
          </a:ln>
        </p:spPr>
      </p:sp>
      <p:sp>
        <p:nvSpPr>
          <p:cNvPr id="4813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nl-BE"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B76566D-1D8D-45FB-B557-01335B0877ED}" type="datetimeFigureOut">
              <a:rPr lang="fr-FR" smtClean="0"/>
              <a:pPr/>
              <a:t>16/11/2017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B0ABBC7E-8442-4BC7-B197-C2A1A2ED8594}" type="slidenum">
              <a:rPr lang="fr-BE" smtClean="0"/>
              <a:pPr/>
              <a:t>‹nr.›</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3000" r="-3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6566D-1D8D-45FB-B557-01335B0877ED}" type="datetimeFigureOut">
              <a:rPr lang="fr-FR" smtClean="0"/>
              <a:pPr/>
              <a:t>16/11/2017</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BBC7E-8442-4BC7-B197-C2A1A2ED8594}" type="slidenum">
              <a:rPr lang="fr-BE" smtClean="0"/>
              <a:pPr/>
              <a:t>‹nr.›</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ep 1"/>
          <p:cNvGrpSpPr/>
          <p:nvPr/>
        </p:nvGrpSpPr>
        <p:grpSpPr>
          <a:xfrm>
            <a:off x="0" y="116632"/>
            <a:ext cx="9144000" cy="6912768"/>
            <a:chOff x="0" y="116632"/>
            <a:chExt cx="9144000" cy="6912768"/>
          </a:xfrm>
        </p:grpSpPr>
        <p:sp>
          <p:nvSpPr>
            <p:cNvPr id="7" name="Rechthoek 6"/>
            <p:cNvSpPr/>
            <p:nvPr/>
          </p:nvSpPr>
          <p:spPr>
            <a:xfrm>
              <a:off x="0" y="6473080"/>
              <a:ext cx="9144000" cy="556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Tekstvak 2"/>
            <p:cNvSpPr txBox="1"/>
            <p:nvPr/>
          </p:nvSpPr>
          <p:spPr>
            <a:xfrm>
              <a:off x="397496" y="4653134"/>
              <a:ext cx="8676456" cy="584775"/>
            </a:xfrm>
            <a:prstGeom prst="rect">
              <a:avLst/>
            </a:prstGeom>
            <a:noFill/>
          </p:spPr>
          <p:txBody>
            <a:bodyPr wrap="square" rtlCol="0">
              <a:spAutoFit/>
            </a:bodyPr>
            <a:lstStyle/>
            <a:p>
              <a:r>
                <a:rPr lang="en-US" sz="3200" b="1" dirty="0" smtClean="0">
                  <a:solidFill>
                    <a:srgbClr val="009DE0"/>
                  </a:solidFill>
                  <a:latin typeface="+mj-lt"/>
                  <a:ea typeface="+mj-ea"/>
                  <a:cs typeface="+mj-cs"/>
                </a:rPr>
                <a:t>Workshop 6: </a:t>
              </a:r>
              <a:r>
                <a:rPr lang="en-US" sz="2800" b="1" dirty="0" err="1" smtClean="0">
                  <a:solidFill>
                    <a:srgbClr val="009DE0"/>
                  </a:solidFill>
                  <a:latin typeface="+mj-lt"/>
                  <a:ea typeface="+mj-ea"/>
                  <a:cs typeface="+mj-cs"/>
                </a:rPr>
                <a:t>Hervorming</a:t>
              </a:r>
              <a:r>
                <a:rPr lang="en-US" sz="3200" b="1" dirty="0" smtClean="0">
                  <a:solidFill>
                    <a:srgbClr val="009DE0"/>
                  </a:solidFill>
                  <a:latin typeface="+mj-lt"/>
                  <a:ea typeface="+mj-ea"/>
                  <a:cs typeface="+mj-cs"/>
                </a:rPr>
                <a:t> </a:t>
              </a:r>
              <a:r>
                <a:rPr lang="en-US" sz="3200" b="1" dirty="0" err="1" smtClean="0">
                  <a:solidFill>
                    <a:srgbClr val="009DE0"/>
                  </a:solidFill>
                  <a:latin typeface="+mj-lt"/>
                  <a:ea typeface="+mj-ea"/>
                  <a:cs typeface="+mj-cs"/>
                </a:rPr>
                <a:t>vennootschapswetgeving</a:t>
              </a:r>
              <a:endParaRPr lang="nl-BE" sz="3200" b="1" dirty="0">
                <a:solidFill>
                  <a:srgbClr val="009DE0"/>
                </a:solidFill>
                <a:latin typeface="+mj-lt"/>
                <a:ea typeface="+mj-ea"/>
                <a:cs typeface="+mj-cs"/>
              </a:endParaRPr>
            </a:p>
          </p:txBody>
        </p:sp>
        <p:sp>
          <p:nvSpPr>
            <p:cNvPr id="4" name="Tekstvak 3"/>
            <p:cNvSpPr txBox="1"/>
            <p:nvPr/>
          </p:nvSpPr>
          <p:spPr>
            <a:xfrm>
              <a:off x="397496" y="5301208"/>
              <a:ext cx="8494984" cy="923330"/>
            </a:xfrm>
            <a:prstGeom prst="rect">
              <a:avLst/>
            </a:prstGeom>
            <a:noFill/>
          </p:spPr>
          <p:txBody>
            <a:bodyPr wrap="square" rtlCol="0">
              <a:spAutoFit/>
            </a:bodyPr>
            <a:lstStyle/>
            <a:p>
              <a:r>
                <a:rPr lang="en-US" b="1" dirty="0" err="1" smtClean="0">
                  <a:solidFill>
                    <a:srgbClr val="C40066"/>
                  </a:solidFill>
                  <a:latin typeface="+mj-lt"/>
                  <a:cs typeface="Arial" charset="0"/>
                </a:rPr>
                <a:t>Matthieu</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Vanhove</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Voorzitter</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Nationale</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Raad</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voor</a:t>
              </a:r>
              <a:r>
                <a:rPr lang="en-US" b="1" dirty="0" smtClean="0">
                  <a:solidFill>
                    <a:srgbClr val="C40066"/>
                  </a:solidFill>
                  <a:latin typeface="+mj-lt"/>
                  <a:cs typeface="Arial" charset="0"/>
                </a:rPr>
                <a:t> de </a:t>
              </a:r>
              <a:r>
                <a:rPr lang="en-US" b="1" dirty="0" err="1" smtClean="0">
                  <a:solidFill>
                    <a:srgbClr val="C40066"/>
                  </a:solidFill>
                  <a:latin typeface="+mj-lt"/>
                  <a:cs typeface="Arial" charset="0"/>
                </a:rPr>
                <a:t>Coöperatie</a:t>
              </a:r>
              <a:endParaRPr lang="en-US" b="1" dirty="0" smtClean="0">
                <a:solidFill>
                  <a:srgbClr val="C40066"/>
                </a:solidFill>
                <a:latin typeface="+mj-lt"/>
                <a:cs typeface="Arial" charset="0"/>
              </a:endParaRPr>
            </a:p>
            <a:p>
              <a:r>
                <a:rPr lang="en-US" b="1" dirty="0" smtClean="0">
                  <a:solidFill>
                    <a:srgbClr val="C40066"/>
                  </a:solidFill>
                  <a:latin typeface="+mj-lt"/>
                  <a:cs typeface="Arial" charset="0"/>
                </a:rPr>
                <a:t>Marc </a:t>
              </a:r>
              <a:r>
                <a:rPr lang="en-US" b="1" dirty="0" err="1" smtClean="0">
                  <a:solidFill>
                    <a:srgbClr val="C40066"/>
                  </a:solidFill>
                  <a:latin typeface="+mj-lt"/>
                  <a:cs typeface="Arial" charset="0"/>
                </a:rPr>
                <a:t>Bosschaert</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Voorzitter</a:t>
              </a:r>
              <a:r>
                <a:rPr lang="en-US" b="1" dirty="0" smtClean="0">
                  <a:solidFill>
                    <a:srgbClr val="C40066"/>
                  </a:solidFill>
                  <a:latin typeface="+mj-lt"/>
                  <a:cs typeface="Arial" charset="0"/>
                </a:rPr>
                <a:t> Coopkracht (</a:t>
              </a:r>
              <a:r>
                <a:rPr lang="en-US" b="1" dirty="0" err="1">
                  <a:solidFill>
                    <a:srgbClr val="C40066"/>
                  </a:solidFill>
                  <a:latin typeface="+mj-lt"/>
                  <a:cs typeface="Arial" charset="0"/>
                </a:rPr>
                <a:t>N</a:t>
              </a:r>
              <a:r>
                <a:rPr lang="en-US" b="1" dirty="0" err="1" smtClean="0">
                  <a:solidFill>
                    <a:srgbClr val="C40066"/>
                  </a:solidFill>
                  <a:latin typeface="+mj-lt"/>
                  <a:cs typeface="Arial" charset="0"/>
                </a:rPr>
                <a:t>etwerk</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voor</a:t>
              </a:r>
              <a:r>
                <a:rPr lang="en-US" b="1" dirty="0" smtClean="0">
                  <a:solidFill>
                    <a:srgbClr val="C40066"/>
                  </a:solidFill>
                  <a:latin typeface="+mj-lt"/>
                  <a:cs typeface="Arial" charset="0"/>
                </a:rPr>
                <a:t> </a:t>
              </a:r>
              <a:r>
                <a:rPr lang="en-US" b="1" dirty="0" err="1" smtClean="0">
                  <a:solidFill>
                    <a:srgbClr val="C40066"/>
                  </a:solidFill>
                  <a:latin typeface="+mj-lt"/>
                  <a:cs typeface="Arial" charset="0"/>
                </a:rPr>
                <a:t>coöperaties</a:t>
              </a:r>
              <a:r>
                <a:rPr lang="en-US" b="1" dirty="0" smtClean="0">
                  <a:solidFill>
                    <a:srgbClr val="C40066"/>
                  </a:solidFill>
                  <a:latin typeface="+mj-lt"/>
                  <a:cs typeface="Arial" charset="0"/>
                </a:rPr>
                <a:t> in </a:t>
              </a:r>
              <a:r>
                <a:rPr lang="en-US" b="1" dirty="0" err="1" smtClean="0">
                  <a:solidFill>
                    <a:srgbClr val="C40066"/>
                  </a:solidFill>
                  <a:latin typeface="+mj-lt"/>
                  <a:cs typeface="Arial" charset="0"/>
                </a:rPr>
                <a:t>Vlaanderen</a:t>
              </a:r>
              <a:r>
                <a:rPr lang="en-US" b="1" dirty="0" smtClean="0">
                  <a:solidFill>
                    <a:srgbClr val="C40066"/>
                  </a:solidFill>
                  <a:latin typeface="+mj-lt"/>
                  <a:cs typeface="Arial" charset="0"/>
                </a:rPr>
                <a:t>)</a:t>
              </a:r>
            </a:p>
            <a:p>
              <a:r>
                <a:rPr lang="en-US" b="1" dirty="0" smtClean="0">
                  <a:solidFill>
                    <a:srgbClr val="C40066"/>
                  </a:solidFill>
                  <a:latin typeface="+mj-lt"/>
                  <a:cs typeface="Arial" charset="0"/>
                </a:rPr>
                <a:t>Peter Bosmans, Febecoop </a:t>
              </a:r>
              <a:r>
                <a:rPr lang="en-US" b="1" dirty="0" err="1" smtClean="0">
                  <a:solidFill>
                    <a:srgbClr val="C40066"/>
                  </a:solidFill>
                  <a:latin typeface="+mj-lt"/>
                  <a:cs typeface="Arial" charset="0"/>
                </a:rPr>
                <a:t>Adviesbureau</a:t>
              </a:r>
              <a:endParaRPr lang="en-US" b="1" dirty="0" smtClean="0">
                <a:solidFill>
                  <a:srgbClr val="C40066"/>
                </a:solidFill>
                <a:latin typeface="+mj-lt"/>
                <a:cs typeface="Arial" charset="0"/>
              </a:endParaRPr>
            </a:p>
          </p:txBody>
        </p:sp>
        <p:sp>
          <p:nvSpPr>
            <p:cNvPr id="5" name="Rechthoek 4"/>
            <p:cNvSpPr/>
            <p:nvPr/>
          </p:nvSpPr>
          <p:spPr>
            <a:xfrm>
              <a:off x="107504" y="116632"/>
              <a:ext cx="2448272" cy="12961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980728"/>
              <a:ext cx="7877622" cy="3103753"/>
            </a:xfrm>
            <a:prstGeom prst="rect">
              <a:avLst/>
            </a:prstGeom>
          </p:spPr>
        </p:pic>
      </p:grpSp>
    </p:spTree>
    <p:extLst>
      <p:ext uri="{BB962C8B-B14F-4D97-AF65-F5344CB8AC3E}">
        <p14:creationId xmlns:p14="http://schemas.microsoft.com/office/powerpoint/2010/main" val="1162336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043607" y="116632"/>
            <a:ext cx="8100393"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55266" y="1628800"/>
            <a:ext cx="7986713" cy="4401205"/>
          </a:xfrm>
          <a:prstGeom prst="rect">
            <a:avLst/>
          </a:prstGeom>
        </p:spPr>
        <p:txBody>
          <a:bodyPr wrap="square">
            <a:spAutoFit/>
          </a:bodyPr>
          <a:lstStyle/>
          <a:p>
            <a:pPr marL="266700" indent="-266700"/>
            <a:r>
              <a:rPr lang="fr-BE" sz="2400" dirty="0" smtClean="0"/>
              <a:t>-	</a:t>
            </a:r>
            <a:r>
              <a:rPr lang="nl-BE" sz="2800" dirty="0" smtClean="0"/>
              <a:t>Erkende coöperatieve vennootschap </a:t>
            </a:r>
            <a:r>
              <a:rPr lang="nl-BE" sz="2800" dirty="0" smtClean="0">
                <a:sym typeface="Wingdings" pitchFamily="2" charset="2"/>
              </a:rPr>
              <a:t> </a:t>
            </a:r>
            <a:r>
              <a:rPr lang="nl-BE" sz="2800" dirty="0" smtClean="0"/>
              <a:t>variante coöperatieve vennootschap (1 artikel)</a:t>
            </a:r>
          </a:p>
          <a:p>
            <a:pPr marL="266700" indent="-266700">
              <a:buFontTx/>
              <a:buChar char="-"/>
            </a:pPr>
            <a:endParaRPr lang="nl-BE" sz="2800" dirty="0" smtClean="0"/>
          </a:p>
          <a:p>
            <a:pPr marL="266700" indent="-266700">
              <a:buFontTx/>
              <a:buChar char="-"/>
            </a:pPr>
            <a:r>
              <a:rPr lang="nl-BE" sz="2800" dirty="0" smtClean="0"/>
              <a:t>Sociale Onderneming (ex-VSO) </a:t>
            </a:r>
            <a:r>
              <a:rPr lang="nl-BE" sz="2800" dirty="0" smtClean="0">
                <a:sym typeface="Wingdings" pitchFamily="2" charset="2"/>
              </a:rPr>
              <a:t> </a:t>
            </a:r>
            <a:r>
              <a:rPr lang="nl-BE" sz="2800" dirty="0" smtClean="0"/>
              <a:t>variante  coöperatieve vennootschap (1 artikel)</a:t>
            </a:r>
          </a:p>
          <a:p>
            <a:endParaRPr lang="nl-BE" sz="2800" dirty="0" smtClean="0"/>
          </a:p>
          <a:p>
            <a:pPr marL="266700" indent="-266700">
              <a:buFontTx/>
              <a:buChar char="-"/>
            </a:pPr>
            <a:r>
              <a:rPr lang="nl-BE" sz="2800" dirty="0" smtClean="0"/>
              <a:t>Coöperatieve vennootschap (13 artikelen) </a:t>
            </a:r>
            <a:r>
              <a:rPr lang="nl-BE" sz="2800" dirty="0" smtClean="0">
                <a:sym typeface="Wingdings" pitchFamily="2" charset="2"/>
              </a:rPr>
              <a:t> </a:t>
            </a:r>
            <a:r>
              <a:rPr lang="nl-BE" sz="2800" dirty="0" smtClean="0"/>
              <a:t>variante besloten vennootschap (136 artikelen), tenzij uitgesloten/afwijking</a:t>
            </a:r>
          </a:p>
          <a:p>
            <a:endParaRPr lang="nl-BE" sz="2800" dirty="0" smtClean="0"/>
          </a:p>
        </p:txBody>
      </p:sp>
    </p:spTree>
    <p:extLst>
      <p:ext uri="{BB962C8B-B14F-4D97-AF65-F5344CB8AC3E}">
        <p14:creationId xmlns:p14="http://schemas.microsoft.com/office/powerpoint/2010/main" val="64456615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576" y="116632"/>
            <a:ext cx="838842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539552" y="1268760"/>
            <a:ext cx="8208912" cy="5447645"/>
          </a:xfrm>
          <a:prstGeom prst="rect">
            <a:avLst/>
          </a:prstGeom>
        </p:spPr>
        <p:txBody>
          <a:bodyPr wrap="square">
            <a:spAutoFit/>
          </a:bodyPr>
          <a:lstStyle/>
          <a:p>
            <a:r>
              <a:rPr lang="nl-BE" sz="2800" b="1" dirty="0" err="1" smtClean="0"/>
              <a:t>What’s</a:t>
            </a:r>
            <a:r>
              <a:rPr lang="nl-BE" sz="2800" b="1" dirty="0" smtClean="0"/>
              <a:t> in a name? </a:t>
            </a:r>
          </a:p>
          <a:p>
            <a:endParaRPr lang="nl-BE" sz="2800" dirty="0" smtClean="0"/>
          </a:p>
          <a:p>
            <a:pPr marL="266700" indent="-266700"/>
            <a:r>
              <a:rPr lang="nl-BE" sz="2800" dirty="0" smtClean="0"/>
              <a:t>-	BVBA wordt </a:t>
            </a:r>
            <a:r>
              <a:rPr lang="nl-BE" sz="2800" b="1" dirty="0" smtClean="0"/>
              <a:t>BV (Besloten Vennootschap) </a:t>
            </a:r>
            <a:r>
              <a:rPr lang="nl-BE" sz="2800" dirty="0" smtClean="0"/>
              <a:t>en is dé basisondernemingsvorm (ook voor de coöperatieve vennootschap!) in Vlaanderen</a:t>
            </a:r>
          </a:p>
          <a:p>
            <a:pPr marL="266700" indent="-266700"/>
            <a:endParaRPr lang="nl-BE" sz="2000" dirty="0" smtClean="0"/>
          </a:p>
          <a:p>
            <a:pPr marL="266700" indent="-266700"/>
            <a:r>
              <a:rPr lang="nl-BE" sz="2800" dirty="0" smtClean="0"/>
              <a:t>-	CVBA wordt </a:t>
            </a:r>
            <a:r>
              <a:rPr lang="nl-BE" sz="2800" b="1" dirty="0" smtClean="0"/>
              <a:t>CV (Coöperatieve Vennootschap). </a:t>
            </a:r>
          </a:p>
          <a:p>
            <a:endParaRPr lang="nl-BE" sz="2000" dirty="0" smtClean="0"/>
          </a:p>
          <a:p>
            <a:r>
              <a:rPr lang="nl-BE" sz="2800" b="1" dirty="0" smtClean="0"/>
              <a:t>Blijvende oude kenmerken :</a:t>
            </a:r>
          </a:p>
          <a:p>
            <a:endParaRPr lang="nl-BE" sz="2000" dirty="0" smtClean="0"/>
          </a:p>
          <a:p>
            <a:pPr>
              <a:buFontTx/>
              <a:buChar char="-"/>
            </a:pPr>
            <a:r>
              <a:rPr lang="nl-BE" sz="2800" dirty="0" smtClean="0"/>
              <a:t> Rechtspersoonlijkheid</a:t>
            </a:r>
          </a:p>
          <a:p>
            <a:pPr>
              <a:buFontTx/>
              <a:buChar char="-"/>
            </a:pPr>
            <a:r>
              <a:rPr lang="nl-BE" sz="2800" dirty="0" smtClean="0"/>
              <a:t> Beperkte aansprakelijkheid</a:t>
            </a:r>
          </a:p>
          <a:p>
            <a:pPr>
              <a:buFontTx/>
              <a:buChar char="-"/>
            </a:pPr>
            <a:r>
              <a:rPr lang="nl-BE" sz="2800" dirty="0" smtClean="0"/>
              <a:t> Inbreng vereist </a:t>
            </a:r>
          </a:p>
        </p:txBody>
      </p:sp>
    </p:spTree>
    <p:extLst>
      <p:ext uri="{BB962C8B-B14F-4D97-AF65-F5344CB8AC3E}">
        <p14:creationId xmlns:p14="http://schemas.microsoft.com/office/powerpoint/2010/main" val="45606540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3" y="116632"/>
            <a:ext cx="8316417"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23528" y="1340768"/>
            <a:ext cx="8568952" cy="5262979"/>
          </a:xfrm>
          <a:prstGeom prst="rect">
            <a:avLst/>
          </a:prstGeom>
        </p:spPr>
        <p:txBody>
          <a:bodyPr wrap="square">
            <a:spAutoFit/>
          </a:bodyPr>
          <a:lstStyle/>
          <a:p>
            <a:r>
              <a:rPr lang="nl-BE" sz="2800" b="1" dirty="0" smtClean="0"/>
              <a:t>Nieuwe kenmerken</a:t>
            </a:r>
          </a:p>
          <a:p>
            <a:endParaRPr lang="nl-BE" sz="2800" b="1" dirty="0" smtClean="0"/>
          </a:p>
          <a:p>
            <a:pPr marL="180975" indent="-180975">
              <a:buFontTx/>
              <a:buChar char="-"/>
            </a:pPr>
            <a:r>
              <a:rPr lang="nl-BE" sz="2800" dirty="0" smtClean="0"/>
              <a:t>Begrip « maatschappelijk kapitaal » verdwijnt</a:t>
            </a:r>
          </a:p>
          <a:p>
            <a:pPr marL="180975" indent="-180975">
              <a:buFontTx/>
              <a:buChar char="-"/>
            </a:pPr>
            <a:r>
              <a:rPr lang="nl-BE" sz="2800" dirty="0" smtClean="0">
                <a:sym typeface="Wingdings" pitchFamily="2" charset="2"/>
              </a:rPr>
              <a:t>Beursgenoteerde BV kan (maar niet voor CV)</a:t>
            </a:r>
          </a:p>
          <a:p>
            <a:pPr marL="180975" indent="-180975"/>
            <a:endParaRPr lang="nl-BE" sz="2800" dirty="0" smtClean="0">
              <a:sym typeface="Wingdings" pitchFamily="2" charset="2"/>
            </a:endParaRPr>
          </a:p>
          <a:p>
            <a:pPr marL="180975" indent="-180975">
              <a:buFontTx/>
              <a:buChar char="-"/>
            </a:pPr>
            <a:r>
              <a:rPr lang="nl-BE" sz="2800" dirty="0" smtClean="0"/>
              <a:t>Afschaffing strikt verband inbreng/zeggingsmacht</a:t>
            </a:r>
          </a:p>
          <a:p>
            <a:pPr marL="180975" indent="-180975">
              <a:buFontTx/>
              <a:buChar char="-"/>
            </a:pPr>
            <a:r>
              <a:rPr lang="nl-BE" sz="2800" dirty="0" smtClean="0"/>
              <a:t>Beperkte overdracht van aandelen afgeschaft </a:t>
            </a:r>
            <a:endParaRPr lang="nl-BE" sz="2800" dirty="0" smtClean="0">
              <a:sym typeface="Wingdings" pitchFamily="2" charset="2"/>
            </a:endParaRPr>
          </a:p>
          <a:p>
            <a:pPr marL="180975" indent="-180975">
              <a:buFontTx/>
              <a:buChar char="-"/>
            </a:pPr>
            <a:r>
              <a:rPr lang="nl-BE" sz="2800" dirty="0" smtClean="0">
                <a:sym typeface="Wingdings" pitchFamily="2" charset="2"/>
              </a:rPr>
              <a:t>Uittreden ten laste van vennootschapsvermogen   mogelijk</a:t>
            </a:r>
          </a:p>
          <a:p>
            <a:pPr marL="180975" indent="-180975">
              <a:buFontTx/>
              <a:buChar char="-"/>
            </a:pPr>
            <a:r>
              <a:rPr lang="nl-BE" sz="2800" dirty="0" smtClean="0">
                <a:sym typeface="Wingdings" pitchFamily="2" charset="2"/>
              </a:rPr>
              <a:t>Vele andere </a:t>
            </a:r>
            <a:r>
              <a:rPr lang="nl-BE" sz="2800" dirty="0" err="1" smtClean="0">
                <a:sym typeface="Wingdings" pitchFamily="2" charset="2"/>
              </a:rPr>
              <a:t>suppletieve</a:t>
            </a:r>
            <a:r>
              <a:rPr lang="nl-BE" sz="2800" dirty="0" smtClean="0">
                <a:sym typeface="Wingdings" pitchFamily="2" charset="2"/>
              </a:rPr>
              <a:t> regels</a:t>
            </a:r>
          </a:p>
          <a:p>
            <a:pPr>
              <a:buFontTx/>
              <a:buChar char="-"/>
            </a:pPr>
            <a:endParaRPr lang="nl-BE" sz="2800" b="1" dirty="0" smtClean="0">
              <a:sym typeface="Wingdings" pitchFamily="2" charset="2"/>
            </a:endParaRPr>
          </a:p>
          <a:p>
            <a:r>
              <a:rPr lang="nl-BE" sz="2800" b="1" dirty="0" smtClean="0">
                <a:sym typeface="Wingdings" pitchFamily="2" charset="2"/>
              </a:rPr>
              <a:t>Kortom: de BV krijgt de souplesse van de huidige CVBA!</a:t>
            </a:r>
          </a:p>
        </p:txBody>
      </p:sp>
    </p:spTree>
    <p:extLst>
      <p:ext uri="{BB962C8B-B14F-4D97-AF65-F5344CB8AC3E}">
        <p14:creationId xmlns:p14="http://schemas.microsoft.com/office/powerpoint/2010/main" val="8712880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576" y="116632"/>
            <a:ext cx="838842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23528" y="1700808"/>
            <a:ext cx="8640960" cy="3970318"/>
          </a:xfrm>
          <a:prstGeom prst="rect">
            <a:avLst/>
          </a:prstGeom>
        </p:spPr>
        <p:txBody>
          <a:bodyPr wrap="square">
            <a:spAutoFit/>
          </a:bodyPr>
          <a:lstStyle/>
          <a:p>
            <a:r>
              <a:rPr lang="nl-BE" sz="2800" b="1" dirty="0" smtClean="0"/>
              <a:t>Wegvallen notie « maatschappelijk kapitaal »</a:t>
            </a:r>
          </a:p>
          <a:p>
            <a:endParaRPr lang="nl-BE" sz="2800" b="1" dirty="0" smtClean="0"/>
          </a:p>
          <a:p>
            <a:pPr>
              <a:buFontTx/>
              <a:buChar char="-"/>
            </a:pPr>
            <a:r>
              <a:rPr lang="nl-BE" sz="2800" dirty="0" smtClean="0"/>
              <a:t> 18.550 € = bescherming van schuldeisers</a:t>
            </a:r>
          </a:p>
          <a:p>
            <a:pPr>
              <a:buFontTx/>
              <a:buChar char="-"/>
            </a:pPr>
            <a:r>
              <a:rPr lang="nl-BE" sz="2800" dirty="0" smtClean="0"/>
              <a:t> arbitrair, vals gevoel van veiligheid?</a:t>
            </a:r>
            <a:endParaRPr lang="nl-BE" sz="2800" b="1" dirty="0" smtClean="0"/>
          </a:p>
          <a:p>
            <a:pPr>
              <a:buFontTx/>
              <a:buChar char="-"/>
            </a:pPr>
            <a:endParaRPr lang="nl-BE" sz="2800" b="1" dirty="0" smtClean="0"/>
          </a:p>
          <a:p>
            <a:pPr>
              <a:buFont typeface="Wingdings"/>
              <a:buChar char="à"/>
            </a:pPr>
            <a:r>
              <a:rPr lang="nl-BE" sz="2800" b="1" dirty="0" smtClean="0">
                <a:sym typeface="Wingdings" pitchFamily="2" charset="2"/>
              </a:rPr>
              <a:t>Opgevangen door nieuwe beschermingsmechanismen</a:t>
            </a:r>
          </a:p>
          <a:p>
            <a:pPr>
              <a:buFont typeface="Wingdings"/>
              <a:buChar char="à"/>
            </a:pPr>
            <a:endParaRPr lang="nl-BE" sz="2800" b="1" dirty="0" smtClean="0">
              <a:sym typeface="Wingdings" pitchFamily="2" charset="2"/>
            </a:endParaRPr>
          </a:p>
          <a:p>
            <a:pPr>
              <a:buFont typeface="Arial" charset="0"/>
              <a:buChar char="•"/>
            </a:pPr>
            <a:r>
              <a:rPr lang="nl-BE" sz="2800" dirty="0" smtClean="0">
                <a:sym typeface="Wingdings" pitchFamily="2" charset="2"/>
              </a:rPr>
              <a:t> Tijdens de opstart</a:t>
            </a:r>
          </a:p>
          <a:p>
            <a:pPr>
              <a:buFont typeface="Arial" charset="0"/>
              <a:buChar char="•"/>
            </a:pPr>
            <a:r>
              <a:rPr lang="nl-BE" sz="2800" dirty="0" smtClean="0">
                <a:sym typeface="Wingdings" pitchFamily="2" charset="2"/>
              </a:rPr>
              <a:t> Tijdens de werking</a:t>
            </a:r>
            <a:endParaRPr lang="nl-BE" sz="2800" dirty="0" smtClean="0"/>
          </a:p>
        </p:txBody>
      </p:sp>
    </p:spTree>
    <p:extLst>
      <p:ext uri="{BB962C8B-B14F-4D97-AF65-F5344CB8AC3E}">
        <p14:creationId xmlns:p14="http://schemas.microsoft.com/office/powerpoint/2010/main" val="321316464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576" y="116632"/>
            <a:ext cx="8388423"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467544" y="1268762"/>
            <a:ext cx="8280920" cy="5262979"/>
          </a:xfrm>
          <a:prstGeom prst="rect">
            <a:avLst/>
          </a:prstGeom>
        </p:spPr>
        <p:txBody>
          <a:bodyPr wrap="square">
            <a:spAutoFit/>
          </a:bodyPr>
          <a:lstStyle/>
          <a:p>
            <a:r>
              <a:rPr lang="fr-BE" sz="2800" b="1" dirty="0" err="1" smtClean="0"/>
              <a:t>Bij</a:t>
            </a:r>
            <a:r>
              <a:rPr lang="fr-BE" sz="2800" b="1" dirty="0" smtClean="0"/>
              <a:t> </a:t>
            </a:r>
            <a:r>
              <a:rPr lang="fr-BE" sz="2800" b="1" dirty="0" err="1" smtClean="0"/>
              <a:t>oprichting</a:t>
            </a:r>
            <a:r>
              <a:rPr lang="fr-BE" sz="2800" b="1" dirty="0" smtClean="0"/>
              <a:t>: </a:t>
            </a:r>
          </a:p>
          <a:p>
            <a:endParaRPr lang="fr-BE" sz="2800" b="1" dirty="0" smtClean="0"/>
          </a:p>
          <a:p>
            <a:r>
              <a:rPr lang="nl-BE" sz="2800" dirty="0" smtClean="0"/>
              <a:t>Art5:3 “</a:t>
            </a:r>
            <a:r>
              <a:rPr lang="nl-BE" sz="2800" i="1" dirty="0" smtClean="0"/>
              <a:t>De oprichters zien erop toe dat de besloten vennootschap bij de oprichting over </a:t>
            </a:r>
            <a:r>
              <a:rPr lang="nl-BE" sz="2800" b="1" i="1" dirty="0" smtClean="0"/>
              <a:t>een eigen vermogen </a:t>
            </a:r>
            <a:r>
              <a:rPr lang="nl-BE" sz="2800" i="1" dirty="0" smtClean="0"/>
              <a:t>beschikt dat, mede gelet op de </a:t>
            </a:r>
            <a:r>
              <a:rPr lang="nl-BE" sz="2800" b="1" i="1" dirty="0" smtClean="0"/>
              <a:t>achtergestelde middelen </a:t>
            </a:r>
            <a:r>
              <a:rPr lang="nl-BE" sz="2800" i="1" dirty="0" smtClean="0"/>
              <a:t>die zij in voorkomend geval ter beschikking stellen, </a:t>
            </a:r>
            <a:r>
              <a:rPr lang="nl-BE" sz="2800" b="1" i="1" dirty="0" smtClean="0"/>
              <a:t>toereikend is </a:t>
            </a:r>
            <a:r>
              <a:rPr lang="nl-BE" sz="2800" i="1" dirty="0" smtClean="0"/>
              <a:t>in het licht van de voorgenomen bedrijvigheid.”</a:t>
            </a:r>
          </a:p>
          <a:p>
            <a:endParaRPr lang="nl-BE" sz="2800" dirty="0" smtClean="0"/>
          </a:p>
          <a:p>
            <a:pPr marL="447675" indent="-447675"/>
            <a:r>
              <a:rPr lang="nl-BE" sz="2800" dirty="0" smtClean="0">
                <a:sym typeface="Wingdings" pitchFamily="2" charset="2"/>
              </a:rPr>
              <a:t> Notie “</a:t>
            </a:r>
            <a:r>
              <a:rPr lang="nl-BE" sz="2800" i="1" dirty="0" smtClean="0">
                <a:sym typeface="Wingdings" pitchFamily="2" charset="2"/>
              </a:rPr>
              <a:t>eigen vermogen” </a:t>
            </a:r>
            <a:r>
              <a:rPr lang="nl-BE" sz="2800" dirty="0" smtClean="0">
                <a:sym typeface="Wingdings" pitchFamily="2" charset="2"/>
              </a:rPr>
              <a:t>blijft</a:t>
            </a:r>
            <a:endParaRPr lang="nl-BE" sz="2800" dirty="0" smtClean="0"/>
          </a:p>
          <a:p>
            <a:pPr marL="447675" indent="-447675"/>
            <a:r>
              <a:rPr lang="nl-BE" sz="2800" dirty="0" smtClean="0">
                <a:sym typeface="Wingdings" pitchFamily="2" charset="2"/>
              </a:rPr>
              <a:t> Oprichters krijgen grotere morele en praktische verantwoordelijkheid.</a:t>
            </a:r>
            <a:endParaRPr lang="fr-BE" sz="2800" b="1" dirty="0" smtClean="0"/>
          </a:p>
        </p:txBody>
      </p:sp>
    </p:spTree>
    <p:extLst>
      <p:ext uri="{BB962C8B-B14F-4D97-AF65-F5344CB8AC3E}">
        <p14:creationId xmlns:p14="http://schemas.microsoft.com/office/powerpoint/2010/main" val="382201401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116632"/>
            <a:ext cx="8316416"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467544" y="1268760"/>
            <a:ext cx="8372350" cy="5262979"/>
          </a:xfrm>
          <a:prstGeom prst="rect">
            <a:avLst/>
          </a:prstGeom>
        </p:spPr>
        <p:txBody>
          <a:bodyPr wrap="square">
            <a:spAutoFit/>
          </a:bodyPr>
          <a:lstStyle/>
          <a:p>
            <a:r>
              <a:rPr lang="nl-BE" sz="2400" b="1" dirty="0" smtClean="0"/>
              <a:t>Bij oprichting</a:t>
            </a:r>
          </a:p>
          <a:p>
            <a:r>
              <a:rPr lang="nl-BE" sz="2400" dirty="0" smtClean="0"/>
              <a:t>Art. 5:4 Uitgebreid financieel plan dat aanvangsvermogen verantwoordt </a:t>
            </a:r>
            <a:r>
              <a:rPr lang="nl-BE" sz="2400" dirty="0" err="1" smtClean="0"/>
              <a:t>i.f.v</a:t>
            </a:r>
            <a:r>
              <a:rPr lang="nl-BE" sz="2400" dirty="0" smtClean="0"/>
              <a:t>. de bedrijvigheid (2 jaar – O.A blijft 3 jaar)</a:t>
            </a:r>
          </a:p>
          <a:p>
            <a:endParaRPr lang="nl-BE" sz="2400" dirty="0" smtClean="0"/>
          </a:p>
          <a:p>
            <a:pPr>
              <a:buFontTx/>
              <a:buChar char="-"/>
            </a:pPr>
            <a:r>
              <a:rPr lang="nl-BE" sz="2400" dirty="0" smtClean="0"/>
              <a:t> nauwkeurige beschrijving activiteit</a:t>
            </a:r>
          </a:p>
          <a:p>
            <a:pPr>
              <a:buFontTx/>
              <a:buChar char="-"/>
            </a:pPr>
            <a:r>
              <a:rPr lang="nl-BE" sz="2400" dirty="0" smtClean="0"/>
              <a:t> financieringsbronnen en verstrekte  zekerheden</a:t>
            </a:r>
          </a:p>
          <a:p>
            <a:pPr>
              <a:buFontTx/>
              <a:buChar char="-"/>
            </a:pPr>
            <a:r>
              <a:rPr lang="nl-BE" sz="2400" dirty="0" smtClean="0"/>
              <a:t> openingsbalans</a:t>
            </a:r>
          </a:p>
          <a:p>
            <a:pPr>
              <a:buFontTx/>
              <a:buChar char="-"/>
            </a:pPr>
            <a:r>
              <a:rPr lang="nl-BE" sz="2400" dirty="0" smtClean="0"/>
              <a:t> balans 12 en 24 maanden</a:t>
            </a:r>
          </a:p>
          <a:p>
            <a:pPr>
              <a:buFontTx/>
              <a:buChar char="-"/>
            </a:pPr>
            <a:r>
              <a:rPr lang="nl-BE" sz="2400" dirty="0" smtClean="0"/>
              <a:t> resultatenrekening 12 en 24 maanden</a:t>
            </a:r>
          </a:p>
          <a:p>
            <a:pPr>
              <a:buFontTx/>
              <a:buChar char="-"/>
            </a:pPr>
            <a:r>
              <a:rPr lang="nl-BE" sz="2400" dirty="0" smtClean="0"/>
              <a:t> begroting van inkomsten en uitgaven (2 jaar)</a:t>
            </a:r>
          </a:p>
          <a:p>
            <a:pPr>
              <a:buFontTx/>
              <a:buChar char="-"/>
            </a:pPr>
            <a:r>
              <a:rPr lang="nl-BE" sz="2400" dirty="0" smtClean="0"/>
              <a:t> beschrijving hypotheses omzet en rendabiliteit</a:t>
            </a:r>
          </a:p>
          <a:p>
            <a:r>
              <a:rPr lang="nl-BE" sz="2400" dirty="0" smtClean="0"/>
              <a:t>  (facultatief: naam van adviseur)</a:t>
            </a:r>
          </a:p>
          <a:p>
            <a:endParaRPr lang="nl-BE" sz="2400" dirty="0" smtClean="0"/>
          </a:p>
          <a:p>
            <a:r>
              <a:rPr lang="nl-BE" sz="2400" b="1" dirty="0" smtClean="0"/>
              <a:t>Kortom: volledig en volwaardig financieel plan!</a:t>
            </a:r>
          </a:p>
        </p:txBody>
      </p:sp>
    </p:spTree>
    <p:extLst>
      <p:ext uri="{BB962C8B-B14F-4D97-AF65-F5344CB8AC3E}">
        <p14:creationId xmlns:p14="http://schemas.microsoft.com/office/powerpoint/2010/main" val="409951559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116632"/>
            <a:ext cx="8316416"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50082" y="1268761"/>
            <a:ext cx="7715250" cy="5262979"/>
          </a:xfrm>
          <a:prstGeom prst="rect">
            <a:avLst/>
          </a:prstGeom>
        </p:spPr>
        <p:txBody>
          <a:bodyPr wrap="square">
            <a:spAutoFit/>
          </a:bodyPr>
          <a:lstStyle/>
          <a:p>
            <a:r>
              <a:rPr lang="nl-BE" sz="2800" b="1" dirty="0" smtClean="0"/>
              <a:t>Mogelijke inbreng </a:t>
            </a:r>
          </a:p>
          <a:p>
            <a:endParaRPr lang="nl-BE" sz="2800" b="1" dirty="0" smtClean="0"/>
          </a:p>
          <a:p>
            <a:r>
              <a:rPr lang="nl-BE" sz="2800" dirty="0" smtClean="0"/>
              <a:t>1. Geld</a:t>
            </a:r>
          </a:p>
          <a:p>
            <a:r>
              <a:rPr lang="nl-BE" sz="2800" dirty="0" smtClean="0"/>
              <a:t>2. </a:t>
            </a:r>
            <a:r>
              <a:rPr lang="nl-BE" sz="2800" dirty="0" err="1" smtClean="0"/>
              <a:t>Natura</a:t>
            </a:r>
            <a:r>
              <a:rPr lang="nl-BE" sz="2800" dirty="0" smtClean="0"/>
              <a:t> (verslag oprichters + bedrijfsrevisor)</a:t>
            </a:r>
          </a:p>
          <a:p>
            <a:endParaRPr lang="nl-BE" sz="2800" b="1" dirty="0" smtClean="0"/>
          </a:p>
          <a:p>
            <a:r>
              <a:rPr lang="nl-BE" sz="2800" b="1" dirty="0" smtClean="0"/>
              <a:t>Nieuw (voor coöperaties)! </a:t>
            </a:r>
          </a:p>
          <a:p>
            <a:r>
              <a:rPr lang="nl-BE" sz="2800" dirty="0" smtClean="0"/>
              <a:t>3.  Inbreng in nijverheid (de toekomstige inbreng van arbeid of diensten) is voortaan mogelijk (mits statutair vastgelegd)</a:t>
            </a:r>
          </a:p>
          <a:p>
            <a:endParaRPr lang="nl-BE" sz="2800" dirty="0" smtClean="0"/>
          </a:p>
          <a:p>
            <a:r>
              <a:rPr lang="nl-BE" sz="2800" b="1" dirty="0" smtClean="0"/>
              <a:t>Nieuw!</a:t>
            </a:r>
          </a:p>
          <a:p>
            <a:r>
              <a:rPr lang="nl-BE" sz="2800" dirty="0" smtClean="0"/>
              <a:t>Geen bankattest meer bij inbreng in geld</a:t>
            </a:r>
          </a:p>
        </p:txBody>
      </p:sp>
    </p:spTree>
    <p:extLst>
      <p:ext uri="{BB962C8B-B14F-4D97-AF65-F5344CB8AC3E}">
        <p14:creationId xmlns:p14="http://schemas.microsoft.com/office/powerpoint/2010/main" val="348696411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99592" y="116632"/>
            <a:ext cx="8244408"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11561" y="1628800"/>
            <a:ext cx="7993633" cy="2677656"/>
          </a:xfrm>
          <a:prstGeom prst="rect">
            <a:avLst/>
          </a:prstGeom>
        </p:spPr>
        <p:txBody>
          <a:bodyPr wrap="square">
            <a:spAutoFit/>
          </a:bodyPr>
          <a:lstStyle/>
          <a:p>
            <a:r>
              <a:rPr lang="nl-BE" sz="2800" b="1" dirty="0" smtClean="0"/>
              <a:t>Nieuw! </a:t>
            </a:r>
          </a:p>
          <a:p>
            <a:r>
              <a:rPr lang="nl-BE" sz="2800" b="1" dirty="0" smtClean="0"/>
              <a:t>Volstorting van aandelen</a:t>
            </a:r>
          </a:p>
          <a:p>
            <a:endParaRPr lang="nl-BE" sz="2800" b="1" dirty="0" smtClean="0"/>
          </a:p>
          <a:p>
            <a:pPr marL="180975" indent="-180975">
              <a:buFontTx/>
              <a:buChar char="-"/>
            </a:pPr>
            <a:r>
              <a:rPr lang="nl-BE" sz="2800" dirty="0" smtClean="0"/>
              <a:t>Volledig volstorten van aandelen als default-regeling</a:t>
            </a:r>
          </a:p>
          <a:p>
            <a:pPr marL="180975" indent="-180975"/>
            <a:r>
              <a:rPr lang="nl-BE" sz="2800" dirty="0" smtClean="0"/>
              <a:t>	(Nu ¼ volstorten, tenzij statutair anders bepaald)</a:t>
            </a:r>
          </a:p>
          <a:p>
            <a:endParaRPr lang="nl-BE" sz="2800" dirty="0" smtClean="0"/>
          </a:p>
        </p:txBody>
      </p:sp>
    </p:spTree>
    <p:extLst>
      <p:ext uri="{BB962C8B-B14F-4D97-AF65-F5344CB8AC3E}">
        <p14:creationId xmlns:p14="http://schemas.microsoft.com/office/powerpoint/2010/main" val="31702182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116632"/>
            <a:ext cx="8352929"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222201" y="1412776"/>
            <a:ext cx="8784976" cy="4893647"/>
          </a:xfrm>
          <a:prstGeom prst="rect">
            <a:avLst/>
          </a:prstGeom>
        </p:spPr>
        <p:txBody>
          <a:bodyPr wrap="square">
            <a:spAutoFit/>
          </a:bodyPr>
          <a:lstStyle/>
          <a:p>
            <a:r>
              <a:rPr lang="nl-BE" sz="2800" b="1" dirty="0" smtClean="0"/>
              <a:t>Nieuw!</a:t>
            </a:r>
          </a:p>
          <a:p>
            <a:r>
              <a:rPr lang="nl-BE" sz="2800" b="1" dirty="0" smtClean="0"/>
              <a:t>Tijdens de werking van de vennootschap</a:t>
            </a:r>
          </a:p>
          <a:p>
            <a:r>
              <a:rPr lang="nl-BE" sz="2000" b="1" dirty="0" smtClean="0"/>
              <a:t> </a:t>
            </a:r>
          </a:p>
          <a:p>
            <a:r>
              <a:rPr lang="nl-BE" sz="2800" dirty="0" smtClean="0"/>
              <a:t>Bij uitkering dividend, kapitaalsvermindering, wettelijke reserve: dubbele test</a:t>
            </a:r>
          </a:p>
          <a:p>
            <a:endParaRPr lang="nl-BE" sz="2000" dirty="0" smtClean="0"/>
          </a:p>
          <a:p>
            <a:pPr>
              <a:buFont typeface="Arial" charset="0"/>
              <a:buChar char="•"/>
            </a:pPr>
            <a:r>
              <a:rPr lang="nl-BE" sz="2800" dirty="0" smtClean="0"/>
              <a:t> Solvabiliteitstest</a:t>
            </a:r>
          </a:p>
          <a:p>
            <a:pPr>
              <a:buFont typeface="Arial" charset="0"/>
              <a:buChar char="•"/>
            </a:pPr>
            <a:r>
              <a:rPr lang="nl-BE" sz="2800" dirty="0" smtClean="0"/>
              <a:t> Liquiditeitstest</a:t>
            </a:r>
          </a:p>
          <a:p>
            <a:endParaRPr lang="nl-BE" sz="2000" dirty="0" smtClean="0"/>
          </a:p>
          <a:p>
            <a:r>
              <a:rPr lang="nl-BE" sz="2800" dirty="0" smtClean="0"/>
              <a:t>- Nieuwe alarmbelprocedure</a:t>
            </a:r>
          </a:p>
          <a:p>
            <a:endParaRPr lang="nl-BE" sz="2800" dirty="0" smtClean="0"/>
          </a:p>
          <a:p>
            <a:r>
              <a:rPr lang="nl-BE" sz="2800" dirty="0" smtClean="0">
                <a:sym typeface="Wingdings" pitchFamily="2" charset="2"/>
              </a:rPr>
              <a:t> Wellicht extra contractuele beschermingsmechanismen</a:t>
            </a:r>
            <a:endParaRPr lang="nl-BE" sz="2800" dirty="0" smtClean="0"/>
          </a:p>
        </p:txBody>
      </p:sp>
    </p:spTree>
    <p:extLst>
      <p:ext uri="{BB962C8B-B14F-4D97-AF65-F5344CB8AC3E}">
        <p14:creationId xmlns:p14="http://schemas.microsoft.com/office/powerpoint/2010/main" val="197726873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575" y="116632"/>
            <a:ext cx="8388425"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11561" y="1700808"/>
            <a:ext cx="7921625" cy="3970318"/>
          </a:xfrm>
          <a:prstGeom prst="rect">
            <a:avLst/>
          </a:prstGeom>
        </p:spPr>
        <p:txBody>
          <a:bodyPr>
            <a:spAutoFit/>
          </a:bodyPr>
          <a:lstStyle/>
          <a:p>
            <a:r>
              <a:rPr lang="nl-BE" sz="2800" b="1" dirty="0" smtClean="0"/>
              <a:t>Nieuw! </a:t>
            </a:r>
          </a:p>
          <a:p>
            <a:r>
              <a:rPr lang="nl-BE" sz="2800" b="1" dirty="0" smtClean="0"/>
              <a:t>Uitkering aan aandeelhouders verboden:</a:t>
            </a:r>
          </a:p>
          <a:p>
            <a:r>
              <a:rPr lang="nl-BE" sz="2800" b="1" dirty="0" smtClean="0"/>
              <a:t> </a:t>
            </a:r>
          </a:p>
          <a:p>
            <a:pPr marL="266700" indent="-266700">
              <a:buFontTx/>
              <a:buChar char="-"/>
            </a:pPr>
            <a:r>
              <a:rPr lang="nl-BE" sz="2800" dirty="0" smtClean="0"/>
              <a:t>indien het eigen vermogen negatief is of wordt</a:t>
            </a:r>
          </a:p>
          <a:p>
            <a:pPr marL="266700" indent="-266700">
              <a:buFontTx/>
              <a:buChar char="-"/>
            </a:pPr>
            <a:r>
              <a:rPr lang="nl-BE" sz="2800" dirty="0" smtClean="0"/>
              <a:t>indien zij haar opeisbare schulden het komende jaar niet kan betalen</a:t>
            </a:r>
          </a:p>
          <a:p>
            <a:pPr>
              <a:buFontTx/>
              <a:buChar char="-"/>
            </a:pPr>
            <a:endParaRPr lang="nl-BE" sz="2800" dirty="0" smtClean="0"/>
          </a:p>
          <a:p>
            <a:endParaRPr lang="nl-BE" sz="2800" dirty="0" smtClean="0"/>
          </a:p>
          <a:p>
            <a:r>
              <a:rPr lang="nl-BE" sz="2800" dirty="0" smtClean="0">
                <a:sym typeface="Wingdings" pitchFamily="2" charset="2"/>
              </a:rPr>
              <a:t> </a:t>
            </a:r>
            <a:r>
              <a:rPr lang="nl-BE" sz="2800" dirty="0" smtClean="0"/>
              <a:t>Bescherming van de schuldeisers</a:t>
            </a:r>
          </a:p>
        </p:txBody>
      </p:sp>
    </p:spTree>
    <p:extLst>
      <p:ext uri="{BB962C8B-B14F-4D97-AF65-F5344CB8AC3E}">
        <p14:creationId xmlns:p14="http://schemas.microsoft.com/office/powerpoint/2010/main" val="97769419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6"/>
          <p:cNvSpPr>
            <a:spLocks noGrp="1"/>
          </p:cNvSpPr>
          <p:nvPr>
            <p:ph type="subTitle" idx="1"/>
          </p:nvPr>
        </p:nvSpPr>
        <p:spPr>
          <a:xfrm>
            <a:off x="0" y="4912566"/>
            <a:ext cx="9058275" cy="1576926"/>
          </a:xfrm>
        </p:spPr>
        <p:txBody>
          <a:bodyPr>
            <a:normAutofit fontScale="92500"/>
          </a:bodyPr>
          <a:lstStyle/>
          <a:p>
            <a:pPr eaLnBrk="1" hangingPunct="1"/>
            <a:r>
              <a:rPr lang="nl-BE" altLang="nl-BE" sz="3600" b="1" dirty="0" smtClean="0">
                <a:solidFill>
                  <a:srgbClr val="C00000"/>
                </a:solidFill>
                <a:latin typeface="Arial Rounded MT Bold" pitchFamily="34" charset="0"/>
              </a:rPr>
              <a:t>HERVORMING VENNOOTSCHAPSRECHT: </a:t>
            </a:r>
            <a:endParaRPr lang="nl-BE" altLang="nl-BE" sz="3600" b="1" dirty="0">
              <a:solidFill>
                <a:srgbClr val="C00000"/>
              </a:solidFill>
              <a:latin typeface="Arial Rounded MT Bold" pitchFamily="34" charset="0"/>
            </a:endParaRPr>
          </a:p>
          <a:p>
            <a:pPr eaLnBrk="1" hangingPunct="1"/>
            <a:r>
              <a:rPr lang="nl-BE" altLang="nl-BE" sz="3200" b="1" dirty="0" smtClean="0">
                <a:solidFill>
                  <a:srgbClr val="660066"/>
                </a:solidFill>
                <a:latin typeface="Arial Rounded MT Bold" pitchFamily="34" charset="0"/>
              </a:rPr>
              <a:t>Wat met de coöperatieve vennootschap? </a:t>
            </a:r>
            <a:endParaRPr lang="nl-BE" altLang="nl-BE" sz="3200" b="1" dirty="0">
              <a:solidFill>
                <a:srgbClr val="660066"/>
              </a:solidFill>
              <a:latin typeface="Arial Rounded MT Bold"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1979712" y="1124744"/>
            <a:ext cx="5693645" cy="3672408"/>
          </a:xfrm>
          <a:prstGeom prst="rect">
            <a:avLst/>
          </a:prstGeom>
          <a:noFill/>
          <a:ln w="9525">
            <a:noFill/>
            <a:miter lim="800000"/>
            <a:headEnd/>
            <a:tailEnd/>
          </a:ln>
        </p:spPr>
      </p:pic>
      <p:sp>
        <p:nvSpPr>
          <p:cNvPr id="2" name="Rectangle 1"/>
          <p:cNvSpPr/>
          <p:nvPr/>
        </p:nvSpPr>
        <p:spPr>
          <a:xfrm>
            <a:off x="5169744" y="6165304"/>
            <a:ext cx="3961606" cy="253916"/>
          </a:xfrm>
          <a:prstGeom prst="rect">
            <a:avLst/>
          </a:prstGeom>
        </p:spPr>
        <p:txBody>
          <a:bodyPr wrap="square">
            <a:spAutoFit/>
          </a:bodyPr>
          <a:lstStyle/>
          <a:p>
            <a:pPr algn="r"/>
            <a:r>
              <a:rPr lang="nl-BE" altLang="nl-BE" sz="1050" b="1" dirty="0" smtClean="0">
                <a:latin typeface="Arial Rounded MT Bold" pitchFamily="34" charset="0"/>
              </a:rPr>
              <a:t>© </a:t>
            </a:r>
            <a:r>
              <a:rPr lang="nl-BE" altLang="nl-BE" sz="1050" b="1" dirty="0" err="1" smtClean="0">
                <a:latin typeface="Arial Rounded MT Bold" pitchFamily="34" charset="0"/>
              </a:rPr>
              <a:t>Febecoop</a:t>
            </a:r>
            <a:r>
              <a:rPr lang="nl-BE" altLang="nl-BE" sz="1050" b="1" dirty="0" smtClean="0">
                <a:latin typeface="Arial Rounded MT Bold" pitchFamily="34" charset="0"/>
              </a:rPr>
              <a:t> Adviesbureau</a:t>
            </a:r>
            <a:endParaRPr lang="nl-BE" sz="1050" dirty="0"/>
          </a:p>
        </p:txBody>
      </p:sp>
    </p:spTree>
    <p:extLst>
      <p:ext uri="{BB962C8B-B14F-4D97-AF65-F5344CB8AC3E}">
        <p14:creationId xmlns:p14="http://schemas.microsoft.com/office/powerpoint/2010/main" val="2481494223"/>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576" y="116632"/>
            <a:ext cx="838842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20341" y="1268760"/>
            <a:ext cx="7996907" cy="5262979"/>
          </a:xfrm>
          <a:prstGeom prst="rect">
            <a:avLst/>
          </a:prstGeom>
        </p:spPr>
        <p:txBody>
          <a:bodyPr wrap="square">
            <a:spAutoFit/>
          </a:bodyPr>
          <a:lstStyle/>
          <a:p>
            <a:r>
              <a:rPr lang="nl-BE" sz="2800" b="1" dirty="0" smtClean="0"/>
              <a:t>Nieuw! </a:t>
            </a:r>
          </a:p>
          <a:p>
            <a:r>
              <a:rPr lang="nl-BE" sz="2800" b="1" dirty="0" smtClean="0"/>
              <a:t>Alarmbelprocedure</a:t>
            </a:r>
          </a:p>
          <a:p>
            <a:pPr marL="180975" indent="-180975">
              <a:buFontTx/>
              <a:buChar char="-"/>
            </a:pPr>
            <a:r>
              <a:rPr lang="nl-BE" sz="2800" dirty="0" smtClean="0"/>
              <a:t>indien onderneming haar opeisbare schulden het komende jaar niet kan betalen</a:t>
            </a:r>
            <a:endParaRPr lang="nl-BE" sz="2800" b="1" dirty="0" smtClean="0"/>
          </a:p>
          <a:p>
            <a:pPr marL="180975" indent="-180975">
              <a:buFontTx/>
              <a:buChar char="-"/>
            </a:pPr>
            <a:r>
              <a:rPr lang="nl-BE" sz="2800" dirty="0" smtClean="0"/>
              <a:t>bij negatief eigen vermogen binnen de twee maand na vaststelling </a:t>
            </a:r>
          </a:p>
          <a:p>
            <a:pPr>
              <a:buFontTx/>
              <a:buChar char="-"/>
            </a:pPr>
            <a:endParaRPr lang="nl-BE" sz="2800" dirty="0" smtClean="0"/>
          </a:p>
          <a:p>
            <a:r>
              <a:rPr lang="nl-BE" sz="2800" dirty="0" smtClean="0">
                <a:sym typeface="Wingdings" pitchFamily="2" charset="2"/>
              </a:rPr>
              <a:t> Plan voorleggen om continuïteit te vrijwaren</a:t>
            </a:r>
            <a:endParaRPr lang="nl-BE" sz="2800" dirty="0" smtClean="0"/>
          </a:p>
          <a:p>
            <a:r>
              <a:rPr lang="nl-BE" sz="2800" dirty="0" smtClean="0"/>
              <a:t>(nu netto-actief &lt; ½ of ¼ van maatschappelijk kapitaal en ontbinding mogelijk door derden te eisen)</a:t>
            </a:r>
          </a:p>
          <a:p>
            <a:endParaRPr lang="nl-BE" sz="2800" dirty="0" smtClean="0"/>
          </a:p>
          <a:p>
            <a:r>
              <a:rPr lang="nl-BE" sz="2800" dirty="0" smtClean="0">
                <a:sym typeface="Wingdings" pitchFamily="2" charset="2"/>
              </a:rPr>
              <a:t> </a:t>
            </a:r>
            <a:r>
              <a:rPr lang="nl-BE" sz="2800" dirty="0" smtClean="0"/>
              <a:t>Bescherming vennoten (niet langer schuldeisers!)</a:t>
            </a:r>
          </a:p>
        </p:txBody>
      </p:sp>
    </p:spTree>
    <p:extLst>
      <p:ext uri="{BB962C8B-B14F-4D97-AF65-F5344CB8AC3E}">
        <p14:creationId xmlns:p14="http://schemas.microsoft.com/office/powerpoint/2010/main" val="199182998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1" y="116632"/>
            <a:ext cx="8515350"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28650" y="1700808"/>
            <a:ext cx="7808119" cy="4062651"/>
          </a:xfrm>
          <a:prstGeom prst="rect">
            <a:avLst/>
          </a:prstGeom>
        </p:spPr>
        <p:txBody>
          <a:bodyPr wrap="square">
            <a:spAutoFit/>
          </a:bodyPr>
          <a:lstStyle/>
          <a:p>
            <a:r>
              <a:rPr lang="nl-BE" sz="2800" b="1" dirty="0" smtClean="0"/>
              <a:t>Nieuw!</a:t>
            </a:r>
          </a:p>
          <a:p>
            <a:endParaRPr lang="nl-BE" sz="2800" b="1" dirty="0" smtClean="0"/>
          </a:p>
          <a:p>
            <a:pPr marL="266700" indent="-266700">
              <a:buFontTx/>
              <a:buChar char="-"/>
            </a:pPr>
            <a:r>
              <a:rPr lang="nl-BE" sz="2800" dirty="0" smtClean="0"/>
              <a:t>Mogelijkheid tot uitgifte van aandelen zonder stemrecht</a:t>
            </a:r>
          </a:p>
          <a:p>
            <a:endParaRPr lang="nl-BE" sz="2800" dirty="0" smtClean="0">
              <a:sym typeface="Wingdings" pitchFamily="2" charset="2"/>
            </a:endParaRPr>
          </a:p>
          <a:p>
            <a:pPr>
              <a:buFontTx/>
              <a:buChar char="-"/>
            </a:pPr>
            <a:endParaRPr lang="nl-BE" sz="2800" dirty="0" smtClean="0">
              <a:sym typeface="Wingdings" pitchFamily="2" charset="2"/>
            </a:endParaRPr>
          </a:p>
          <a:p>
            <a:pPr>
              <a:buFontTx/>
              <a:buChar char="-"/>
            </a:pPr>
            <a:endParaRPr lang="fr-BE" sz="2400" b="1" dirty="0" smtClean="0"/>
          </a:p>
          <a:p>
            <a:endParaRPr lang="fr-BE" sz="2400" b="1" dirty="0" smtClean="0"/>
          </a:p>
          <a:p>
            <a:pPr marL="514350" indent="-514350" fontAlgn="auto">
              <a:spcBef>
                <a:spcPct val="50000"/>
              </a:spcBef>
              <a:spcAft>
                <a:spcPts val="0"/>
              </a:spcAft>
              <a:defRPr/>
            </a:pPr>
            <a:endParaRPr lang="fr-BE" sz="2800" dirty="0">
              <a:latin typeface="+mn-lt"/>
              <a:cs typeface="+mn-cs"/>
              <a:sym typeface="Wingdings" pitchFamily="2" charset="2"/>
            </a:endParaRPr>
          </a:p>
        </p:txBody>
      </p:sp>
    </p:spTree>
    <p:extLst>
      <p:ext uri="{BB962C8B-B14F-4D97-AF65-F5344CB8AC3E}">
        <p14:creationId xmlns:p14="http://schemas.microsoft.com/office/powerpoint/2010/main" val="333573245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64369" y="116632"/>
            <a:ext cx="8479631"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64369" y="1628800"/>
            <a:ext cx="8017819" cy="3847207"/>
          </a:xfrm>
          <a:prstGeom prst="rect">
            <a:avLst/>
          </a:prstGeom>
        </p:spPr>
        <p:txBody>
          <a:bodyPr wrap="square">
            <a:spAutoFit/>
          </a:bodyPr>
          <a:lstStyle/>
          <a:p>
            <a:r>
              <a:rPr lang="nl-BE" sz="2800" b="1" dirty="0" smtClean="0"/>
              <a:t>Nieuw!</a:t>
            </a:r>
          </a:p>
          <a:p>
            <a:r>
              <a:rPr lang="nl-BE" sz="2800" b="1" dirty="0" smtClean="0"/>
              <a:t>Samen met de jaarrekening lijst neerleggen:</a:t>
            </a:r>
          </a:p>
          <a:p>
            <a:endParaRPr lang="nl-BE" sz="2800" b="1" dirty="0" smtClean="0"/>
          </a:p>
          <a:p>
            <a:pPr marL="266700" indent="-266700">
              <a:buFontTx/>
              <a:buChar char="-"/>
            </a:pPr>
            <a:r>
              <a:rPr lang="nl-BE" sz="2800" dirty="0" smtClean="0"/>
              <a:t>Aantal geplaatste aandelen</a:t>
            </a:r>
          </a:p>
          <a:p>
            <a:pPr marL="266700" indent="-266700">
              <a:buFontTx/>
              <a:buChar char="-"/>
            </a:pPr>
            <a:r>
              <a:rPr lang="nl-BE" sz="2800" dirty="0" smtClean="0"/>
              <a:t>Gedane stortingen</a:t>
            </a:r>
          </a:p>
          <a:p>
            <a:pPr marL="266700" indent="-266700">
              <a:buFontTx/>
              <a:buChar char="-"/>
            </a:pPr>
            <a:r>
              <a:rPr lang="nl-BE" sz="2800" dirty="0" smtClean="0"/>
              <a:t>Lijst van aandeelhouders met niet volgestorte aandelen met verschuldigd bedrag</a:t>
            </a:r>
          </a:p>
          <a:p>
            <a:pPr>
              <a:buFontTx/>
              <a:buChar char="-"/>
            </a:pPr>
            <a:endParaRPr lang="nl-BE" sz="2400" dirty="0" smtClean="0"/>
          </a:p>
          <a:p>
            <a:endParaRPr lang="fr-BE" sz="2400" b="1" dirty="0" smtClean="0"/>
          </a:p>
        </p:txBody>
      </p:sp>
    </p:spTree>
    <p:extLst>
      <p:ext uri="{BB962C8B-B14F-4D97-AF65-F5344CB8AC3E}">
        <p14:creationId xmlns:p14="http://schemas.microsoft.com/office/powerpoint/2010/main" val="14357295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55576" y="116632"/>
            <a:ext cx="8424935"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95536" y="1340768"/>
            <a:ext cx="8496943" cy="5016758"/>
          </a:xfrm>
          <a:prstGeom prst="rect">
            <a:avLst/>
          </a:prstGeom>
        </p:spPr>
        <p:txBody>
          <a:bodyPr wrap="square">
            <a:spAutoFit/>
          </a:bodyPr>
          <a:lstStyle/>
          <a:p>
            <a:r>
              <a:rPr lang="nl-BE" sz="2800" b="1" dirty="0" smtClean="0"/>
              <a:t>Nieuw!</a:t>
            </a:r>
          </a:p>
          <a:p>
            <a:r>
              <a:rPr lang="nl-BE" sz="2800" b="1" dirty="0" smtClean="0"/>
              <a:t>Uitgave van effecten</a:t>
            </a:r>
          </a:p>
          <a:p>
            <a:endParaRPr lang="nl-BE" sz="2000" b="1" dirty="0" smtClean="0"/>
          </a:p>
          <a:p>
            <a:r>
              <a:rPr lang="nl-BE" sz="2800" dirty="0" smtClean="0"/>
              <a:t>Een besloten vennootschap kan alle effecten uitgeven die niet of krachtens de wet zijn verboden:</a:t>
            </a:r>
          </a:p>
          <a:p>
            <a:endParaRPr lang="nl-BE" sz="2000" dirty="0" smtClean="0"/>
          </a:p>
          <a:p>
            <a:pPr marL="180975" indent="-180975">
              <a:buFontTx/>
              <a:buChar char="-"/>
            </a:pPr>
            <a:r>
              <a:rPr lang="nl-BE" sz="2800" dirty="0" smtClean="0"/>
              <a:t>Warrants (recht om een onderliggende waarde te kopen/verkopen tegen vaste prijs)</a:t>
            </a:r>
          </a:p>
          <a:p>
            <a:pPr marL="180975" indent="-180975">
              <a:buFontTx/>
              <a:buChar char="-"/>
            </a:pPr>
            <a:r>
              <a:rPr lang="nl-BE" sz="2800" dirty="0"/>
              <a:t>C</a:t>
            </a:r>
            <a:r>
              <a:rPr lang="nl-BE" sz="2800" dirty="0" smtClean="0"/>
              <a:t>onverteerbare obligaties (om te zetten in aandelen)</a:t>
            </a:r>
          </a:p>
          <a:p>
            <a:endParaRPr lang="nl-BE" sz="2800" dirty="0" smtClean="0"/>
          </a:p>
          <a:p>
            <a:r>
              <a:rPr lang="nl-BE" sz="2800" dirty="0" smtClean="0">
                <a:sym typeface="Wingdings" pitchFamily="2" charset="2"/>
              </a:rPr>
              <a:t> coöperatief? (tegen idee personenvennootschap en speculatief)</a:t>
            </a:r>
          </a:p>
        </p:txBody>
      </p:sp>
    </p:spTree>
    <p:extLst>
      <p:ext uri="{BB962C8B-B14F-4D97-AF65-F5344CB8AC3E}">
        <p14:creationId xmlns:p14="http://schemas.microsoft.com/office/powerpoint/2010/main" val="117002180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116632"/>
            <a:ext cx="8316416"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755576" y="1628800"/>
            <a:ext cx="7765256" cy="4339650"/>
          </a:xfrm>
          <a:prstGeom prst="rect">
            <a:avLst/>
          </a:prstGeom>
        </p:spPr>
        <p:txBody>
          <a:bodyPr wrap="square">
            <a:spAutoFit/>
          </a:bodyPr>
          <a:lstStyle/>
          <a:p>
            <a:r>
              <a:rPr lang="nl-BE" sz="2800" b="1" dirty="0" smtClean="0"/>
              <a:t>Nieuw! </a:t>
            </a:r>
          </a:p>
          <a:p>
            <a:r>
              <a:rPr lang="nl-BE" sz="2800" b="1" dirty="0" smtClean="0"/>
              <a:t>Vennoot bij oprichting zonder oprichtersaansprakelijkheid</a:t>
            </a:r>
          </a:p>
          <a:p>
            <a:endParaRPr lang="nl-BE" sz="2800" b="1" dirty="0" smtClean="0"/>
          </a:p>
          <a:p>
            <a:pPr marL="180975" indent="-180975">
              <a:buFontTx/>
              <a:buChar char="-"/>
            </a:pPr>
            <a:r>
              <a:rPr lang="nl-BE" sz="2800" dirty="0" smtClean="0"/>
              <a:t>Mogelijkheid om vennoot te worden bij de oprichtingsakte zonder als oprichter beschouwd te worden (als één of meer aandeelhouders die ten minste één derde van de aandelen hebben aangewezen worden als oprichters)</a:t>
            </a:r>
          </a:p>
          <a:p>
            <a:r>
              <a:rPr lang="fr-BE" sz="2400" b="1" dirty="0" smtClean="0"/>
              <a:t> </a:t>
            </a:r>
          </a:p>
        </p:txBody>
      </p:sp>
    </p:spTree>
    <p:extLst>
      <p:ext uri="{BB962C8B-B14F-4D97-AF65-F5344CB8AC3E}">
        <p14:creationId xmlns:p14="http://schemas.microsoft.com/office/powerpoint/2010/main" val="228085097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116632"/>
            <a:ext cx="8316416"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827584" y="1916832"/>
            <a:ext cx="7595720" cy="3046988"/>
          </a:xfrm>
          <a:prstGeom prst="rect">
            <a:avLst/>
          </a:prstGeom>
        </p:spPr>
        <p:txBody>
          <a:bodyPr wrap="square">
            <a:spAutoFit/>
          </a:bodyPr>
          <a:lstStyle/>
          <a:p>
            <a:r>
              <a:rPr lang="nl-BE" sz="2800" b="1" dirty="0" smtClean="0"/>
              <a:t>Nieuw!</a:t>
            </a:r>
          </a:p>
          <a:p>
            <a:r>
              <a:rPr lang="nl-BE" sz="2800" b="1" dirty="0" smtClean="0"/>
              <a:t>Uitkoopbod</a:t>
            </a:r>
          </a:p>
          <a:p>
            <a:endParaRPr lang="nl-BE" sz="2800" b="1" dirty="0" smtClean="0"/>
          </a:p>
          <a:p>
            <a:pPr marL="180975" indent="-180975">
              <a:buFontTx/>
              <a:buChar char="-"/>
            </a:pPr>
            <a:r>
              <a:rPr lang="nl-BE" sz="2800" dirty="0" err="1" smtClean="0"/>
              <a:t>Uitkoopbod</a:t>
            </a:r>
            <a:r>
              <a:rPr lang="nl-BE" sz="2800" dirty="0" smtClean="0"/>
              <a:t> mogelijk individueel of gezamenlijk met 95% van de aandelen om geheel van de aandelen te verkrijgen</a:t>
            </a:r>
          </a:p>
          <a:p>
            <a:pPr marL="180975" indent="-180975"/>
            <a:endParaRPr lang="fr-BE" sz="2400" b="1" dirty="0" smtClean="0"/>
          </a:p>
        </p:txBody>
      </p:sp>
    </p:spTree>
    <p:extLst>
      <p:ext uri="{BB962C8B-B14F-4D97-AF65-F5344CB8AC3E}">
        <p14:creationId xmlns:p14="http://schemas.microsoft.com/office/powerpoint/2010/main" val="201763729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4363" y="116632"/>
            <a:ext cx="8529637"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83568" y="1700808"/>
            <a:ext cx="7674302" cy="3477875"/>
          </a:xfrm>
          <a:prstGeom prst="rect">
            <a:avLst/>
          </a:prstGeom>
        </p:spPr>
        <p:txBody>
          <a:bodyPr wrap="square">
            <a:spAutoFit/>
          </a:bodyPr>
          <a:lstStyle/>
          <a:p>
            <a:r>
              <a:rPr lang="nl-BE" sz="2800" b="1" dirty="0" smtClean="0"/>
              <a:t>Nieuw!</a:t>
            </a:r>
          </a:p>
          <a:p>
            <a:endParaRPr lang="nl-BE" sz="2800" b="1" dirty="0" smtClean="0"/>
          </a:p>
          <a:p>
            <a:pPr marL="266700" indent="-266700">
              <a:buFontTx/>
              <a:buChar char="-"/>
            </a:pPr>
            <a:r>
              <a:rPr lang="nl-BE" sz="2800" dirty="0" smtClean="0"/>
              <a:t>1 of meer bestuurders </a:t>
            </a:r>
            <a:r>
              <a:rPr lang="nl-BE" sz="2800" b="1" dirty="0" smtClean="0"/>
              <a:t>niet met een arbeidsovereenkomst aan de vennootschap verbonden</a:t>
            </a:r>
          </a:p>
          <a:p>
            <a:endParaRPr lang="nl-BE" sz="2800" b="1" dirty="0" smtClean="0"/>
          </a:p>
          <a:p>
            <a:endParaRPr lang="nl-BE" sz="2800" b="1" dirty="0" smtClean="0"/>
          </a:p>
          <a:p>
            <a:endParaRPr lang="nl-BE" sz="2400" dirty="0" smtClean="0"/>
          </a:p>
        </p:txBody>
      </p:sp>
    </p:spTree>
    <p:extLst>
      <p:ext uri="{BB962C8B-B14F-4D97-AF65-F5344CB8AC3E}">
        <p14:creationId xmlns:p14="http://schemas.microsoft.com/office/powerpoint/2010/main" val="46418426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1507" y="116632"/>
            <a:ext cx="852249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21506" y="1628800"/>
            <a:ext cx="8126958" cy="3970318"/>
          </a:xfrm>
          <a:prstGeom prst="rect">
            <a:avLst/>
          </a:prstGeom>
        </p:spPr>
        <p:txBody>
          <a:bodyPr wrap="square">
            <a:spAutoFit/>
          </a:bodyPr>
          <a:lstStyle/>
          <a:p>
            <a:r>
              <a:rPr lang="nl-BE" sz="2800" b="1" dirty="0" smtClean="0"/>
              <a:t>Nieuw!</a:t>
            </a:r>
          </a:p>
          <a:p>
            <a:r>
              <a:rPr lang="nl-BE" sz="2800" b="1" dirty="0" smtClean="0"/>
              <a:t>Procedure voor belangenconflicten bij bestuurders: </a:t>
            </a:r>
          </a:p>
          <a:p>
            <a:endParaRPr lang="nl-BE" sz="2800" dirty="0" smtClean="0"/>
          </a:p>
          <a:p>
            <a:pPr marL="180975" indent="-180975">
              <a:buFontTx/>
              <a:buChar char="-"/>
            </a:pPr>
            <a:r>
              <a:rPr lang="nl-BE" sz="2800" dirty="0" smtClean="0"/>
              <a:t>Eén bestuurder belangenconflict? Belangenconflict moet gemeld en genotuleerd worden. Geen deelname aan de beslissing</a:t>
            </a:r>
          </a:p>
          <a:p>
            <a:pPr marL="180975" indent="-180975">
              <a:buFontTx/>
              <a:buChar char="-"/>
            </a:pPr>
            <a:endParaRPr lang="nl-BE" sz="2800" dirty="0" smtClean="0"/>
          </a:p>
          <a:p>
            <a:pPr marL="180975" indent="-180975">
              <a:buFontTx/>
              <a:buChar char="-"/>
            </a:pPr>
            <a:r>
              <a:rPr lang="nl-BE" sz="2800" dirty="0" smtClean="0"/>
              <a:t>Alle bestuurders belangenconflict? AV beslist</a:t>
            </a:r>
          </a:p>
          <a:p>
            <a:pPr>
              <a:buFontTx/>
              <a:buChar char="-"/>
            </a:pPr>
            <a:endParaRPr lang="nl-BE" sz="2800" dirty="0" smtClean="0"/>
          </a:p>
        </p:txBody>
      </p:sp>
    </p:spTree>
    <p:extLst>
      <p:ext uri="{BB962C8B-B14F-4D97-AF65-F5344CB8AC3E}">
        <p14:creationId xmlns:p14="http://schemas.microsoft.com/office/powerpoint/2010/main" val="90966429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0076" y="116632"/>
            <a:ext cx="8543925"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95536" y="1196754"/>
            <a:ext cx="8568952" cy="5447645"/>
          </a:xfrm>
          <a:prstGeom prst="rect">
            <a:avLst/>
          </a:prstGeom>
        </p:spPr>
        <p:txBody>
          <a:bodyPr wrap="square">
            <a:spAutoFit/>
          </a:bodyPr>
          <a:lstStyle/>
          <a:p>
            <a:r>
              <a:rPr lang="nl-BE" sz="2800" b="1" dirty="0" smtClean="0"/>
              <a:t>Nieuw!</a:t>
            </a:r>
          </a:p>
          <a:p>
            <a:r>
              <a:rPr lang="nl-BE" sz="2800" b="1" dirty="0" smtClean="0"/>
              <a:t>Begrip dagelijks bestuur</a:t>
            </a:r>
          </a:p>
          <a:p>
            <a:endParaRPr lang="nl-BE" sz="2000" i="1" dirty="0" smtClean="0"/>
          </a:p>
          <a:p>
            <a:r>
              <a:rPr lang="nl-NL" sz="2800" i="1" dirty="0" smtClean="0"/>
              <a:t>“Het dagelijks bestuur omvat zowel de handelingen en de beslissingen die niet verder reiken dan de behoeften van het dagelijks leven van de vennootschap, als de handelingen en de beslissingen die, ofwel om reden van hun minder belang, ofwel omwille van hun spoedeisend karakter, de tussenkomst van het bestuursorgaan niet rechtvaardigen</a:t>
            </a:r>
            <a:r>
              <a:rPr lang="nl-NL" sz="2800" dirty="0" smtClean="0"/>
              <a:t>.”</a:t>
            </a:r>
          </a:p>
          <a:p>
            <a:endParaRPr lang="nl-NL" sz="2000" dirty="0" smtClean="0"/>
          </a:p>
          <a:p>
            <a:r>
              <a:rPr lang="nl-NL" sz="2800" dirty="0" smtClean="0">
                <a:sym typeface="Wingdings" pitchFamily="2" charset="2"/>
              </a:rPr>
              <a:t> In feite een status quo … “</a:t>
            </a:r>
            <a:r>
              <a:rPr lang="nl-NL" sz="2800" i="1" dirty="0" smtClean="0">
                <a:sym typeface="Wingdings" pitchFamily="2" charset="2"/>
              </a:rPr>
              <a:t>een RVB kan alles delegeren, behalve verantwoordelijkheid</a:t>
            </a:r>
            <a:r>
              <a:rPr lang="nl-NL" sz="2800" dirty="0" smtClean="0">
                <a:sym typeface="Wingdings" pitchFamily="2" charset="2"/>
              </a:rPr>
              <a:t>”</a:t>
            </a:r>
            <a:endParaRPr lang="nl-BE" sz="2800" dirty="0" smtClean="0"/>
          </a:p>
        </p:txBody>
      </p:sp>
    </p:spTree>
    <p:extLst>
      <p:ext uri="{BB962C8B-B14F-4D97-AF65-F5344CB8AC3E}">
        <p14:creationId xmlns:p14="http://schemas.microsoft.com/office/powerpoint/2010/main" val="290650270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8657" y="116632"/>
            <a:ext cx="846534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447379" y="1268760"/>
            <a:ext cx="8352928" cy="5262979"/>
          </a:xfrm>
          <a:prstGeom prst="rect">
            <a:avLst/>
          </a:prstGeom>
        </p:spPr>
        <p:txBody>
          <a:bodyPr wrap="square">
            <a:spAutoFit/>
          </a:bodyPr>
          <a:lstStyle/>
          <a:p>
            <a:r>
              <a:rPr lang="nl-BE" sz="2800" b="1" dirty="0" smtClean="0"/>
              <a:t>Nieuw! </a:t>
            </a:r>
          </a:p>
          <a:p>
            <a:r>
              <a:rPr lang="nl-BE" sz="2800" b="1" dirty="0" smtClean="0"/>
              <a:t>Modaliteiten Algemene Vergadering</a:t>
            </a:r>
          </a:p>
          <a:p>
            <a:endParaRPr lang="nl-BE" sz="2800" b="1" dirty="0" smtClean="0"/>
          </a:p>
          <a:p>
            <a:pPr marL="180975" indent="-180975">
              <a:buFontTx/>
              <a:buChar char="-"/>
            </a:pPr>
            <a:r>
              <a:rPr lang="nl-BE" sz="2800" dirty="0" smtClean="0"/>
              <a:t>bijeenroepen BAV door 10% van uitgegeven aandelen</a:t>
            </a:r>
          </a:p>
          <a:p>
            <a:endParaRPr lang="nl-BE" sz="2800" dirty="0" smtClean="0"/>
          </a:p>
          <a:p>
            <a:pPr marL="180975" indent="-180975">
              <a:buFontTx/>
              <a:buChar char="-"/>
            </a:pPr>
            <a:r>
              <a:rPr lang="nl-BE" sz="2800" dirty="0" smtClean="0"/>
              <a:t>doelwijziging vergt geen staat activa/passiva meer</a:t>
            </a:r>
          </a:p>
          <a:p>
            <a:pPr marL="180975" indent="-180975">
              <a:buFontTx/>
              <a:buChar char="-"/>
            </a:pPr>
            <a:endParaRPr lang="nl-BE" sz="2800" dirty="0" smtClean="0"/>
          </a:p>
          <a:p>
            <a:pPr marL="180975" indent="-180975">
              <a:buFontTx/>
              <a:buChar char="-"/>
            </a:pPr>
            <a:r>
              <a:rPr lang="nl-BE" sz="2800" dirty="0" smtClean="0"/>
              <a:t>aandeelhouder(s) met ten minste 10% van de aandelen kan(kunnen) van ondernemingsrechtbank eisen om boeken na te zien</a:t>
            </a:r>
          </a:p>
          <a:p>
            <a:pPr>
              <a:buFontTx/>
              <a:buChar char="-"/>
            </a:pPr>
            <a:endParaRPr lang="nl-BE" sz="2800" dirty="0" smtClean="0"/>
          </a:p>
          <a:p>
            <a:r>
              <a:rPr lang="nl-BE" sz="2800" dirty="0" smtClean="0">
                <a:sym typeface="Wingdings" pitchFamily="2" charset="2"/>
              </a:rPr>
              <a:t> Individueel inzage– en controlerecht vennoot vervalt</a:t>
            </a:r>
            <a:endParaRPr lang="nl-BE" sz="2800" dirty="0" smtClean="0"/>
          </a:p>
        </p:txBody>
      </p:sp>
    </p:spTree>
    <p:extLst>
      <p:ext uri="{BB962C8B-B14F-4D97-AF65-F5344CB8AC3E}">
        <p14:creationId xmlns:p14="http://schemas.microsoft.com/office/powerpoint/2010/main" val="233778201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3568" y="116634"/>
            <a:ext cx="8460432" cy="576263"/>
          </a:xfrm>
        </p:spPr>
        <p:txBody>
          <a:bodyPr>
            <a:noAutofit/>
          </a:bodyPr>
          <a:lstStyle/>
          <a:p>
            <a:r>
              <a:rPr lang="fr-BE" altLang="nl-BE" sz="3200" dirty="0" err="1" smtClean="0">
                <a:solidFill>
                  <a:srgbClr val="FF0000"/>
                </a:solidFill>
                <a:latin typeface="Arial Rounded MT Bold" pitchFamily="34" charset="0"/>
              </a:rPr>
              <a:t>Aangename</a:t>
            </a:r>
            <a:r>
              <a:rPr lang="fr-BE" altLang="nl-BE" sz="3200" dirty="0" smtClean="0">
                <a:solidFill>
                  <a:srgbClr val="FF0000"/>
                </a:solidFill>
                <a:latin typeface="Arial Rounded MT Bold" pitchFamily="34" charset="0"/>
              </a:rPr>
              <a:t> </a:t>
            </a:r>
            <a:r>
              <a:rPr lang="fr-BE" altLang="nl-BE" sz="3200" dirty="0" err="1" smtClean="0">
                <a:solidFill>
                  <a:srgbClr val="FF0000"/>
                </a:solidFill>
                <a:latin typeface="Arial Rounded MT Bold" pitchFamily="34" charset="0"/>
              </a:rPr>
              <a:t>kennismaking</a:t>
            </a:r>
            <a:r>
              <a:rPr lang="fr-BE" altLang="nl-BE" sz="3200" dirty="0" smtClean="0">
                <a:solidFill>
                  <a:srgbClr val="FF0000"/>
                </a:solidFill>
                <a:latin typeface="Arial Rounded MT Bold" pitchFamily="34" charset="0"/>
              </a:rPr>
              <a:t>!</a:t>
            </a:r>
            <a:endParaRPr lang="en-GB" altLang="nl-BE" sz="3200" dirty="0" smtClean="0">
              <a:solidFill>
                <a:srgbClr val="FF0000"/>
              </a:solidFill>
              <a:latin typeface="Arial Rounded MT Bold" pitchFamily="34" charset="0"/>
            </a:endParaRPr>
          </a:p>
        </p:txBody>
      </p:sp>
      <p:sp>
        <p:nvSpPr>
          <p:cNvPr id="50179" name="Rectangle 3"/>
          <p:cNvSpPr>
            <a:spLocks noGrp="1" noChangeArrowheads="1"/>
          </p:cNvSpPr>
          <p:nvPr>
            <p:ph type="body" sz="half" idx="1"/>
          </p:nvPr>
        </p:nvSpPr>
        <p:spPr>
          <a:xfrm>
            <a:off x="664369" y="1557338"/>
            <a:ext cx="8300245" cy="4032250"/>
          </a:xfrm>
        </p:spPr>
        <p:txBody>
          <a:bodyPr rtlCol="0">
            <a:normAutofit/>
          </a:bodyPr>
          <a:lstStyle/>
          <a:p>
            <a:pPr marL="263525" indent="-263525" fontAlgn="auto">
              <a:lnSpc>
                <a:spcPct val="90000"/>
              </a:lnSpc>
              <a:spcAft>
                <a:spcPts val="0"/>
              </a:spcAft>
              <a:buFont typeface="Arial" charset="0"/>
              <a:buNone/>
              <a:defRPr/>
            </a:pPr>
            <a:r>
              <a:rPr lang="nl-BE" b="1" dirty="0" smtClean="0"/>
              <a:t>Peter </a:t>
            </a:r>
            <a:r>
              <a:rPr lang="nl-BE" b="1" dirty="0" err="1" smtClean="0"/>
              <a:t>Bosmans</a:t>
            </a:r>
            <a:endParaRPr lang="nl-BE" b="1" dirty="0" smtClean="0"/>
          </a:p>
          <a:p>
            <a:pPr marL="263525" indent="-263525" fontAlgn="auto">
              <a:lnSpc>
                <a:spcPct val="90000"/>
              </a:lnSpc>
              <a:spcAft>
                <a:spcPts val="0"/>
              </a:spcAft>
              <a:buFont typeface="Arial" charset="0"/>
              <a:buNone/>
              <a:defRPr/>
            </a:pPr>
            <a:r>
              <a:rPr lang="nl-BE" dirty="0" smtClean="0"/>
              <a:t>Directeur </a:t>
            </a:r>
            <a:r>
              <a:rPr lang="nl-BE" dirty="0" err="1" smtClean="0"/>
              <a:t>Febecoop</a:t>
            </a:r>
            <a:endParaRPr lang="nl-BE" dirty="0" smtClean="0"/>
          </a:p>
          <a:p>
            <a:pPr marL="263525" indent="-263525" fontAlgn="auto">
              <a:lnSpc>
                <a:spcPct val="90000"/>
              </a:lnSpc>
              <a:spcAft>
                <a:spcPts val="0"/>
              </a:spcAft>
              <a:buFont typeface="Arial" charset="0"/>
              <a:buNone/>
              <a:defRPr/>
            </a:pPr>
            <a:endParaRPr lang="nl-BE" dirty="0" smtClean="0"/>
          </a:p>
          <a:p>
            <a:pPr marL="263525" indent="-263525" fontAlgn="auto">
              <a:lnSpc>
                <a:spcPct val="90000"/>
              </a:lnSpc>
              <a:spcAft>
                <a:spcPts val="0"/>
              </a:spcAft>
              <a:buFont typeface="Arial" charset="0"/>
              <a:buNone/>
              <a:defRPr/>
            </a:pPr>
            <a:r>
              <a:rPr lang="nl-BE" b="1" dirty="0" smtClean="0"/>
              <a:t>1</a:t>
            </a:r>
            <a:r>
              <a:rPr lang="nl-BE" dirty="0" smtClean="0"/>
              <a:t>. </a:t>
            </a:r>
            <a:r>
              <a:rPr lang="nl-BE" b="1" dirty="0" smtClean="0"/>
              <a:t>Adviesbureau voor coöperatieve ontwikkeling</a:t>
            </a:r>
            <a:endParaRPr lang="nl-BE" dirty="0" smtClean="0"/>
          </a:p>
          <a:p>
            <a:pPr marL="263525" indent="-263525" fontAlgn="auto">
              <a:lnSpc>
                <a:spcPct val="90000"/>
              </a:lnSpc>
              <a:spcAft>
                <a:spcPts val="0"/>
              </a:spcAft>
              <a:buFont typeface="Arial" charset="0"/>
              <a:buNone/>
              <a:defRPr/>
            </a:pPr>
            <a:endParaRPr lang="nl-BE" dirty="0" smtClean="0"/>
          </a:p>
          <a:p>
            <a:pPr marL="263525" indent="-263525" fontAlgn="auto">
              <a:lnSpc>
                <a:spcPct val="90000"/>
              </a:lnSpc>
              <a:spcAft>
                <a:spcPts val="0"/>
              </a:spcAft>
              <a:buFont typeface="Arial" charset="0"/>
              <a:buNone/>
              <a:defRPr/>
            </a:pPr>
            <a:r>
              <a:rPr lang="nl-BE" b="1" dirty="0" smtClean="0"/>
              <a:t>2. Coöperatief expertisecentrum</a:t>
            </a:r>
          </a:p>
          <a:p>
            <a:pPr marL="263525" indent="-263525" fontAlgn="auto">
              <a:lnSpc>
                <a:spcPct val="90000"/>
              </a:lnSpc>
              <a:spcAft>
                <a:spcPts val="0"/>
              </a:spcAft>
              <a:buFont typeface="Arial" charset="0"/>
              <a:buNone/>
              <a:defRPr/>
            </a:pPr>
            <a:endParaRPr lang="nl-BE" b="1" dirty="0" smtClean="0"/>
          </a:p>
          <a:p>
            <a:pPr marL="263525" indent="-263525" fontAlgn="auto">
              <a:lnSpc>
                <a:spcPct val="90000"/>
              </a:lnSpc>
              <a:spcAft>
                <a:spcPts val="0"/>
              </a:spcAft>
              <a:buFont typeface="Arial" charset="0"/>
              <a:buNone/>
              <a:defRPr/>
            </a:pPr>
            <a:r>
              <a:rPr lang="nl-BE" b="1" dirty="0" smtClean="0"/>
              <a:t>3. Belangenverdediging  </a:t>
            </a:r>
          </a:p>
          <a:p>
            <a:pPr marL="466725" indent="-466725" fontAlgn="auto">
              <a:lnSpc>
                <a:spcPct val="90000"/>
              </a:lnSpc>
              <a:spcAft>
                <a:spcPts val="0"/>
              </a:spcAft>
              <a:buFont typeface="Wingdings" pitchFamily="2" charset="2"/>
              <a:buChar char="Ø"/>
              <a:defRPr/>
            </a:pPr>
            <a:endParaRPr lang="fr-BE" dirty="0" smtClean="0">
              <a:solidFill>
                <a:srgbClr val="003399"/>
              </a:solidFill>
            </a:endParaRPr>
          </a:p>
        </p:txBody>
      </p:sp>
      <p:pic>
        <p:nvPicPr>
          <p:cNvPr id="3076" name="Image 8" descr="pb.jpg"/>
          <p:cNvPicPr>
            <a:picLocks noChangeAspect="1"/>
          </p:cNvPicPr>
          <p:nvPr/>
        </p:nvPicPr>
        <p:blipFill>
          <a:blip r:embed="rId3" cstate="print"/>
          <a:srcRect/>
          <a:stretch>
            <a:fillRect/>
          </a:stretch>
        </p:blipFill>
        <p:spPr bwMode="auto">
          <a:xfrm>
            <a:off x="6379927" y="3933056"/>
            <a:ext cx="2356322" cy="2621628"/>
          </a:xfrm>
          <a:prstGeom prst="rect">
            <a:avLst/>
          </a:prstGeom>
          <a:noFill/>
          <a:ln w="9525">
            <a:noFill/>
            <a:miter lim="800000"/>
            <a:headEnd/>
            <a:tailEnd/>
          </a:ln>
        </p:spPr>
      </p:pic>
    </p:spTree>
    <p:extLst>
      <p:ext uri="{BB962C8B-B14F-4D97-AF65-F5344CB8AC3E}">
        <p14:creationId xmlns:p14="http://schemas.microsoft.com/office/powerpoint/2010/main" val="909115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3569" y="116632"/>
            <a:ext cx="849694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besloten</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83569" y="1772816"/>
            <a:ext cx="7921625" cy="3108543"/>
          </a:xfrm>
          <a:prstGeom prst="rect">
            <a:avLst/>
          </a:prstGeom>
        </p:spPr>
        <p:txBody>
          <a:bodyPr>
            <a:spAutoFit/>
          </a:bodyPr>
          <a:lstStyle/>
          <a:p>
            <a:r>
              <a:rPr lang="nl-BE" sz="2800" b="1" dirty="0" smtClean="0"/>
              <a:t>Besluit</a:t>
            </a:r>
          </a:p>
          <a:p>
            <a:endParaRPr lang="nl-BE" sz="2800" b="1" dirty="0" smtClean="0"/>
          </a:p>
          <a:p>
            <a:pPr marL="180975" indent="-180975">
              <a:buFontTx/>
              <a:buChar char="-"/>
            </a:pPr>
            <a:r>
              <a:rPr lang="nl-BE" sz="2800" dirty="0" smtClean="0">
                <a:sym typeface="Wingdings" pitchFamily="2" charset="2"/>
              </a:rPr>
              <a:t>De besloten vennootschap krijgt souplesse van de huidige coöperatieve vennootschap</a:t>
            </a:r>
          </a:p>
          <a:p>
            <a:pPr marL="180975" indent="-180975">
              <a:buFontTx/>
              <a:buChar char="-"/>
            </a:pPr>
            <a:r>
              <a:rPr lang="nl-BE" sz="2800" dirty="0" smtClean="0">
                <a:sym typeface="Wingdings" pitchFamily="2" charset="2"/>
              </a:rPr>
              <a:t>Kapitaal wordt afgeschaft </a:t>
            </a:r>
            <a:r>
              <a:rPr lang="nl-BE" sz="2800" dirty="0" err="1" smtClean="0">
                <a:sym typeface="Wingdings" pitchFamily="2" charset="2"/>
              </a:rPr>
              <a:t>t.v.v</a:t>
            </a:r>
            <a:r>
              <a:rPr lang="nl-BE" sz="2800" dirty="0" smtClean="0">
                <a:sym typeface="Wingdings" pitchFamily="2" charset="2"/>
              </a:rPr>
              <a:t>. bedrijfseconomische benadering</a:t>
            </a:r>
          </a:p>
          <a:p>
            <a:pPr>
              <a:buFontTx/>
              <a:buChar char="-"/>
            </a:pPr>
            <a:endParaRPr lang="fr-BE" sz="2800" dirty="0">
              <a:latin typeface="+mn-lt"/>
              <a:cs typeface="+mn-cs"/>
              <a:sym typeface="Wingdings" pitchFamily="2" charset="2"/>
            </a:endParaRPr>
          </a:p>
        </p:txBody>
      </p:sp>
    </p:spTree>
    <p:extLst>
      <p:ext uri="{BB962C8B-B14F-4D97-AF65-F5344CB8AC3E}">
        <p14:creationId xmlns:p14="http://schemas.microsoft.com/office/powerpoint/2010/main" val="280488802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4363" y="44624"/>
            <a:ext cx="8529638"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95536" y="1280224"/>
            <a:ext cx="8568952" cy="5262979"/>
          </a:xfrm>
          <a:prstGeom prst="rect">
            <a:avLst/>
          </a:prstGeom>
        </p:spPr>
        <p:txBody>
          <a:bodyPr wrap="square">
            <a:spAutoFit/>
          </a:bodyPr>
          <a:lstStyle/>
          <a:p>
            <a:r>
              <a:rPr lang="nl-BE" sz="2800" b="1" dirty="0" smtClean="0"/>
              <a:t>Dubbele transactierelatie wordt verankerd</a:t>
            </a:r>
          </a:p>
          <a:p>
            <a:r>
              <a:rPr lang="nl-BE" sz="2800" b="1" dirty="0" smtClean="0"/>
              <a:t>Definitie*</a:t>
            </a:r>
          </a:p>
          <a:p>
            <a:r>
              <a:rPr lang="nl-BE" sz="2800" dirty="0" smtClean="0"/>
              <a:t>6§ 1. “</a:t>
            </a:r>
            <a:r>
              <a:rPr lang="nl-BE" sz="2800" i="1" dirty="0" smtClean="0"/>
              <a:t>De coöperatieve vennootschap heeft tot voornaamste doel aan de behoeften van haar aandeelhouders te voldoen en/of hun economische en sociale activiteiten te ontwikkelen, onder meer door met haar aandeelhouders overeenkomsten te sluiten over de levering van goederen, het verrichten van diensten of de uitvoering van werken in het kader van de activiteit die de coöperatieve vennootschap uitoefent of laat uitoefenen.” ……</a:t>
            </a:r>
            <a:endParaRPr lang="nl-BE" sz="2800" b="1" i="1" dirty="0" smtClean="0"/>
          </a:p>
          <a:p>
            <a:r>
              <a:rPr lang="nl-BE" sz="2800" b="1" i="1" dirty="0" smtClean="0"/>
              <a:t>* Uittreksel</a:t>
            </a:r>
          </a:p>
        </p:txBody>
      </p:sp>
    </p:spTree>
    <p:extLst>
      <p:ext uri="{BB962C8B-B14F-4D97-AF65-F5344CB8AC3E}">
        <p14:creationId xmlns:p14="http://schemas.microsoft.com/office/powerpoint/2010/main" val="313916835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42950" y="116632"/>
            <a:ext cx="8401050"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453084" y="1700808"/>
            <a:ext cx="8352928" cy="4401205"/>
          </a:xfrm>
          <a:prstGeom prst="rect">
            <a:avLst/>
          </a:prstGeom>
        </p:spPr>
        <p:txBody>
          <a:bodyPr wrap="square">
            <a:spAutoFit/>
          </a:bodyPr>
          <a:lstStyle/>
          <a:p>
            <a:r>
              <a:rPr lang="nl-BE" sz="2800" b="1" dirty="0" smtClean="0"/>
              <a:t>Dubbele transactierelatie wordt afdwingbaar gemaakt</a:t>
            </a:r>
          </a:p>
          <a:p>
            <a:endParaRPr lang="nl-BE" sz="2800" dirty="0" smtClean="0"/>
          </a:p>
          <a:p>
            <a:r>
              <a:rPr lang="nl-NL" sz="2800" dirty="0" smtClean="0"/>
              <a:t>Art. 6:13. “</a:t>
            </a:r>
            <a:r>
              <a:rPr lang="nl-NL" sz="2800" i="1" dirty="0" smtClean="0"/>
              <a:t>De ondernemingsrechtbank kan op verzoek van een aandeelhouder, van een belanghebbende derde of van het openbaar ministerie de ontbinding uitspreken van een coöperatieve vennootschap die niet beantwoordt aan de vereisten van artikel 6:1.</a:t>
            </a:r>
            <a:endParaRPr lang="nl-BE" sz="2800" b="1" i="1" dirty="0" smtClean="0"/>
          </a:p>
          <a:p>
            <a:r>
              <a:rPr lang="nl-BE" sz="2800" i="1" dirty="0" smtClean="0"/>
              <a:t>In voorkomend geval kan de rechtbank een termijn aan de vennootschap toestaan om haar toestand te regulariseren …..”.</a:t>
            </a:r>
          </a:p>
        </p:txBody>
      </p:sp>
    </p:spTree>
    <p:extLst>
      <p:ext uri="{BB962C8B-B14F-4D97-AF65-F5344CB8AC3E}">
        <p14:creationId xmlns:p14="http://schemas.microsoft.com/office/powerpoint/2010/main" val="149415533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0075" y="116632"/>
            <a:ext cx="8543925"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95535" y="1412776"/>
            <a:ext cx="8424935" cy="4524315"/>
          </a:xfrm>
          <a:prstGeom prst="rect">
            <a:avLst/>
          </a:prstGeom>
        </p:spPr>
        <p:txBody>
          <a:bodyPr wrap="square">
            <a:spAutoFit/>
          </a:bodyPr>
          <a:lstStyle/>
          <a:p>
            <a:r>
              <a:rPr lang="nl-BE" sz="2400" b="1" dirty="0" smtClean="0"/>
              <a:t>Andere verschillen t.o.v. Besloten Vennootschap</a:t>
            </a:r>
          </a:p>
          <a:p>
            <a:endParaRPr lang="nl-BE" sz="2400" dirty="0" smtClean="0"/>
          </a:p>
          <a:p>
            <a:pPr marL="180975" indent="-180975"/>
            <a:r>
              <a:rPr lang="nl-BE" sz="2400" dirty="0" smtClean="0"/>
              <a:t>- Opgericht door minstens 3 vennoten</a:t>
            </a:r>
          </a:p>
          <a:p>
            <a:pPr marL="180975" indent="-180975">
              <a:buFontTx/>
              <a:buChar char="-"/>
            </a:pPr>
            <a:r>
              <a:rPr lang="nl-BE" sz="2400" dirty="0" smtClean="0"/>
              <a:t>Soepele in- en uittreding en uitsluiting en ten laste van het vennootschapsvermogen </a:t>
            </a:r>
            <a:r>
              <a:rPr lang="nl-BE" sz="2400" b="1" dirty="0" smtClean="0"/>
              <a:t>zonder statutenwijziging </a:t>
            </a:r>
            <a:endParaRPr lang="nl-BE" sz="2400" dirty="0" smtClean="0"/>
          </a:p>
          <a:p>
            <a:pPr marL="180975" indent="-180975">
              <a:buFontTx/>
              <a:buChar char="-"/>
            </a:pPr>
            <a:r>
              <a:rPr lang="nl-BE" sz="2400" dirty="0" smtClean="0"/>
              <a:t>Aandelen vrij overdraagbaar aan vennoten (default)</a:t>
            </a:r>
          </a:p>
          <a:p>
            <a:pPr marL="180975" indent="-180975">
              <a:buFontTx/>
              <a:buChar char="-"/>
            </a:pPr>
            <a:r>
              <a:rPr lang="nl-BE" sz="2400" dirty="0" smtClean="0"/>
              <a:t>Aandelen aan derden: voldoen aan statutaire vereisten/akkoord RvB (</a:t>
            </a:r>
            <a:r>
              <a:rPr lang="nl-BE" sz="2400" dirty="0" err="1" smtClean="0"/>
              <a:t>default</a:t>
            </a:r>
            <a:r>
              <a:rPr lang="nl-BE" sz="2400" dirty="0" smtClean="0"/>
              <a:t>)</a:t>
            </a:r>
          </a:p>
          <a:p>
            <a:pPr marL="180975" indent="-180975">
              <a:buFontTx/>
              <a:buChar char="-"/>
            </a:pPr>
            <a:r>
              <a:rPr lang="nl-BE" sz="2400" dirty="0" smtClean="0"/>
              <a:t>AV: 15 dagen vooraf stukken bezorgen aan vennoten </a:t>
            </a:r>
            <a:r>
              <a:rPr lang="nl-BE" sz="2400" b="1" dirty="0" smtClean="0"/>
              <a:t>die erom verzoeken.</a:t>
            </a:r>
          </a:p>
          <a:p>
            <a:r>
              <a:rPr lang="nl-BE" sz="2400" dirty="0" smtClean="0"/>
              <a:t>(Mem. toelichting: ”Coöperaties= </a:t>
            </a:r>
            <a:r>
              <a:rPr lang="nl-BE" sz="2400" i="1" dirty="0" smtClean="0"/>
              <a:t>veel aandeelhouders + elektronische communicatie is nog niet ingeburgerd</a:t>
            </a:r>
            <a:r>
              <a:rPr lang="nl-BE" sz="2400" dirty="0" smtClean="0"/>
              <a:t>”)</a:t>
            </a:r>
          </a:p>
        </p:txBody>
      </p:sp>
    </p:spTree>
    <p:extLst>
      <p:ext uri="{BB962C8B-B14F-4D97-AF65-F5344CB8AC3E}">
        <p14:creationId xmlns:p14="http://schemas.microsoft.com/office/powerpoint/2010/main" val="109035083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3" y="116632"/>
            <a:ext cx="8316417"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512143" y="1556792"/>
            <a:ext cx="8136904" cy="4832092"/>
          </a:xfrm>
          <a:prstGeom prst="rect">
            <a:avLst/>
          </a:prstGeom>
        </p:spPr>
        <p:txBody>
          <a:bodyPr wrap="square">
            <a:spAutoFit/>
          </a:bodyPr>
          <a:lstStyle/>
          <a:p>
            <a:r>
              <a:rPr lang="nl-BE" sz="2800" b="1" dirty="0" smtClean="0"/>
              <a:t>Nieuw!</a:t>
            </a:r>
          </a:p>
          <a:p>
            <a:r>
              <a:rPr lang="nl-BE" sz="2800" b="1" dirty="0" smtClean="0"/>
              <a:t>Intern reglement recht van vennoten</a:t>
            </a:r>
          </a:p>
          <a:p>
            <a:endParaRPr lang="nl-BE" sz="2800" b="1" dirty="0" smtClean="0"/>
          </a:p>
          <a:p>
            <a:r>
              <a:rPr lang="nl-BE" sz="2800" dirty="0" smtClean="0"/>
              <a:t>Mogelijkheid tot intern reglement goedgekeurd door AV met bijkomende en aanvullende bepalingen over rechten van aandeelhouders en de werking van de vennootschap indien de statuten dit voorzien: aantal aandelen, uitsluitingsgronden, rechten aan aandelen verbonden, …</a:t>
            </a:r>
          </a:p>
          <a:p>
            <a:endParaRPr lang="nl-BE" sz="2800" b="1" dirty="0" smtClean="0"/>
          </a:p>
          <a:p>
            <a:r>
              <a:rPr lang="nl-BE" sz="2800" b="1" dirty="0" smtClean="0">
                <a:sym typeface="Wingdings" pitchFamily="2" charset="2"/>
              </a:rPr>
              <a:t> Huidige wetgeving:  verplicht in de statuten</a:t>
            </a:r>
            <a:endParaRPr lang="nl-BE" sz="2800" b="1" dirty="0" smtClean="0"/>
          </a:p>
        </p:txBody>
      </p:sp>
    </p:spTree>
    <p:extLst>
      <p:ext uri="{BB962C8B-B14F-4D97-AF65-F5344CB8AC3E}">
        <p14:creationId xmlns:p14="http://schemas.microsoft.com/office/powerpoint/2010/main" val="359726731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2944" y="116632"/>
            <a:ext cx="8451056"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95536" y="1268760"/>
            <a:ext cx="8424936" cy="5324535"/>
          </a:xfrm>
          <a:prstGeom prst="rect">
            <a:avLst/>
          </a:prstGeom>
        </p:spPr>
        <p:txBody>
          <a:bodyPr wrap="square">
            <a:spAutoFit/>
          </a:bodyPr>
          <a:lstStyle/>
          <a:p>
            <a:r>
              <a:rPr lang="nl-BE" sz="2600" b="1" dirty="0" smtClean="0"/>
              <a:t>Nieuw!</a:t>
            </a:r>
          </a:p>
          <a:p>
            <a:endParaRPr lang="nl-BE" sz="2000" b="1" dirty="0" smtClean="0"/>
          </a:p>
          <a:p>
            <a:r>
              <a:rPr lang="nl-BE" sz="2600" b="1" dirty="0" smtClean="0"/>
              <a:t>Verslag op AV uitgifte nieuwe aandelen voorgaand boekjaar</a:t>
            </a:r>
          </a:p>
          <a:p>
            <a:endParaRPr lang="nl-BE" sz="2000" b="1" dirty="0" smtClean="0"/>
          </a:p>
          <a:p>
            <a:pPr>
              <a:buFontTx/>
              <a:buChar char="-"/>
            </a:pPr>
            <a:r>
              <a:rPr lang="nl-BE" sz="2600" dirty="0" smtClean="0"/>
              <a:t> Aantal bestaande en toegetreden aandeelhouders</a:t>
            </a:r>
          </a:p>
          <a:p>
            <a:pPr>
              <a:buFontTx/>
              <a:buChar char="-"/>
            </a:pPr>
            <a:r>
              <a:rPr lang="nl-BE" sz="2600" dirty="0" smtClean="0"/>
              <a:t> Aantal en soort aandelen</a:t>
            </a:r>
          </a:p>
          <a:p>
            <a:pPr>
              <a:buFontTx/>
              <a:buChar char="-"/>
            </a:pPr>
            <a:r>
              <a:rPr lang="nl-BE" sz="2600" dirty="0" smtClean="0"/>
              <a:t> Betaalde vergoeding</a:t>
            </a:r>
          </a:p>
          <a:p>
            <a:endParaRPr lang="nl-BE" sz="2000" b="1" dirty="0" smtClean="0"/>
          </a:p>
          <a:p>
            <a:r>
              <a:rPr lang="nl-BE" sz="2600" b="1" dirty="0" smtClean="0"/>
              <a:t>Verslag op AV verzoeken tot uittreding voorgaand boekjaar</a:t>
            </a:r>
          </a:p>
          <a:p>
            <a:endParaRPr lang="nl-BE" sz="2000" b="1" dirty="0" smtClean="0"/>
          </a:p>
          <a:p>
            <a:pPr>
              <a:buFontTx/>
              <a:buChar char="-"/>
            </a:pPr>
            <a:r>
              <a:rPr lang="nl-BE" sz="2600" dirty="0" smtClean="0"/>
              <a:t> Aantal uitgetreden aandeelhouders</a:t>
            </a:r>
          </a:p>
          <a:p>
            <a:pPr>
              <a:buFontTx/>
              <a:buChar char="-"/>
            </a:pPr>
            <a:r>
              <a:rPr lang="nl-BE" sz="2600" dirty="0" smtClean="0"/>
              <a:t> Aantal en soort aandelen</a:t>
            </a:r>
          </a:p>
          <a:p>
            <a:pPr>
              <a:buFontTx/>
              <a:buChar char="-"/>
            </a:pPr>
            <a:r>
              <a:rPr lang="nl-BE" sz="2600" dirty="0" smtClean="0"/>
              <a:t> Betaalde vergoeding</a:t>
            </a:r>
          </a:p>
          <a:p>
            <a:pPr>
              <a:buFontTx/>
              <a:buChar char="-"/>
            </a:pPr>
            <a:r>
              <a:rPr lang="nl-BE" sz="2600" dirty="0" smtClean="0"/>
              <a:t> Geweigerde verzoeken en reden</a:t>
            </a:r>
          </a:p>
        </p:txBody>
      </p:sp>
    </p:spTree>
    <p:extLst>
      <p:ext uri="{BB962C8B-B14F-4D97-AF65-F5344CB8AC3E}">
        <p14:creationId xmlns:p14="http://schemas.microsoft.com/office/powerpoint/2010/main" val="266179147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07232" y="116632"/>
            <a:ext cx="8436769"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87066" y="1772816"/>
            <a:ext cx="7979521" cy="4339650"/>
          </a:xfrm>
          <a:prstGeom prst="rect">
            <a:avLst/>
          </a:prstGeom>
        </p:spPr>
        <p:txBody>
          <a:bodyPr wrap="square">
            <a:spAutoFit/>
          </a:bodyPr>
          <a:lstStyle/>
          <a:p>
            <a:r>
              <a:rPr lang="nl-BE" sz="2800" b="1" dirty="0" smtClean="0"/>
              <a:t>Nieuw!</a:t>
            </a:r>
          </a:p>
          <a:p>
            <a:r>
              <a:rPr lang="nl-BE" sz="2800" b="1" dirty="0" smtClean="0"/>
              <a:t>Publicatieverplichting</a:t>
            </a:r>
          </a:p>
          <a:p>
            <a:endParaRPr lang="nl-BE" sz="2800" b="1" dirty="0" smtClean="0"/>
          </a:p>
          <a:p>
            <a:r>
              <a:rPr lang="nl-BE" sz="2800" dirty="0" smtClean="0"/>
              <a:t>Jaarverslag of afzonderlijk stuk dat met de jaarrekening wordt voorgelegd vermeldt het aantal uitstaande aandelen per soort op het einde van het boekjaar.</a:t>
            </a:r>
          </a:p>
          <a:p>
            <a:endParaRPr lang="nl-BE" sz="2400" dirty="0" smtClean="0"/>
          </a:p>
          <a:p>
            <a:endParaRPr lang="fr-BE" sz="2800" dirty="0" smtClean="0">
              <a:latin typeface="+mn-lt"/>
              <a:cs typeface="+mn-cs"/>
              <a:sym typeface="Wingdings" pitchFamily="2" charset="2"/>
            </a:endParaRPr>
          </a:p>
          <a:p>
            <a:endParaRPr lang="fr-BE" sz="2800" dirty="0">
              <a:latin typeface="+mn-lt"/>
              <a:cs typeface="+mn-cs"/>
              <a:sym typeface="Wingdings" pitchFamily="2" charset="2"/>
            </a:endParaRPr>
          </a:p>
        </p:txBody>
      </p:sp>
    </p:spTree>
    <p:extLst>
      <p:ext uri="{BB962C8B-B14F-4D97-AF65-F5344CB8AC3E}">
        <p14:creationId xmlns:p14="http://schemas.microsoft.com/office/powerpoint/2010/main" val="163382382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00089" y="116632"/>
            <a:ext cx="8443912"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691728" y="1844824"/>
            <a:ext cx="8121131" cy="3477875"/>
          </a:xfrm>
          <a:prstGeom prst="rect">
            <a:avLst/>
          </a:prstGeom>
        </p:spPr>
        <p:txBody>
          <a:bodyPr wrap="square">
            <a:spAutoFit/>
          </a:bodyPr>
          <a:lstStyle/>
          <a:p>
            <a:r>
              <a:rPr lang="nl-BE" sz="2800" b="1" dirty="0" smtClean="0"/>
              <a:t>Nieuw!</a:t>
            </a:r>
          </a:p>
          <a:p>
            <a:r>
              <a:rPr lang="nl-BE" sz="2800" b="1" dirty="0" smtClean="0"/>
              <a:t>Uittreden van vennoten</a:t>
            </a:r>
          </a:p>
          <a:p>
            <a:endParaRPr lang="nl-BE" sz="2800" b="1" dirty="0" smtClean="0"/>
          </a:p>
          <a:p>
            <a:pPr marL="266700" indent="-266700">
              <a:buFontTx/>
              <a:buChar char="-"/>
            </a:pPr>
            <a:r>
              <a:rPr lang="nl-BE" sz="2800" dirty="0" smtClean="0"/>
              <a:t>Met alle aandelen tegelijk, tenzij statutair anders bepaald</a:t>
            </a:r>
          </a:p>
          <a:p>
            <a:pPr marL="266700" indent="-266700">
              <a:buFontTx/>
              <a:buChar char="-"/>
            </a:pPr>
            <a:r>
              <a:rPr lang="nl-BE" sz="2800" dirty="0" smtClean="0"/>
              <a:t>Pas met ingang van het derde boekjaar na de oprichting (dwingend!)</a:t>
            </a:r>
          </a:p>
          <a:p>
            <a:endParaRPr lang="nl-BE" sz="2400" dirty="0" smtClean="0"/>
          </a:p>
        </p:txBody>
      </p:sp>
    </p:spTree>
    <p:extLst>
      <p:ext uri="{BB962C8B-B14F-4D97-AF65-F5344CB8AC3E}">
        <p14:creationId xmlns:p14="http://schemas.microsoft.com/office/powerpoint/2010/main" val="2424116173"/>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43026" y="116632"/>
            <a:ext cx="8400974" cy="647700"/>
          </a:xfrm>
        </p:spPr>
        <p:txBody>
          <a:bodyPr>
            <a:normAutofit/>
          </a:bodyPr>
          <a:lstStyle/>
          <a:p>
            <a:pPr eaLnBrk="1" hangingPunct="1"/>
            <a:r>
              <a:rPr lang="fr-BE" altLang="fr-FR" sz="3200" dirty="0" smtClean="0">
                <a:solidFill>
                  <a:srgbClr val="FF0000"/>
                </a:solidFill>
                <a:latin typeface="Arial Rounded MT Bold" pitchFamily="34" charset="0"/>
              </a:rPr>
              <a:t>De </a:t>
            </a:r>
            <a:r>
              <a:rPr lang="fr-BE" altLang="fr-FR" sz="3200" dirty="0" err="1" smtClean="0">
                <a:solidFill>
                  <a:srgbClr val="FF0000"/>
                </a:solidFill>
                <a:latin typeface="Arial Rounded MT Bold" pitchFamily="34" charset="0"/>
              </a:rPr>
              <a:t>coöperatieve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vennootschap</a:t>
            </a:r>
            <a:endParaRPr lang="nl-BE" altLang="fr-FR" sz="3200" dirty="0">
              <a:solidFill>
                <a:srgbClr val="FF0000"/>
              </a:solidFill>
              <a:latin typeface="Perpetua" pitchFamily="18" charset="0"/>
              <a:cs typeface="Arial" charset="0"/>
            </a:endParaRPr>
          </a:p>
        </p:txBody>
      </p:sp>
      <p:sp>
        <p:nvSpPr>
          <p:cNvPr id="2" name="Rectangle 1"/>
          <p:cNvSpPr/>
          <p:nvPr/>
        </p:nvSpPr>
        <p:spPr>
          <a:xfrm>
            <a:off x="323528" y="1772816"/>
            <a:ext cx="8485138" cy="2616101"/>
          </a:xfrm>
          <a:prstGeom prst="rect">
            <a:avLst/>
          </a:prstGeom>
        </p:spPr>
        <p:txBody>
          <a:bodyPr wrap="square">
            <a:spAutoFit/>
          </a:bodyPr>
          <a:lstStyle/>
          <a:p>
            <a:r>
              <a:rPr lang="nl-BE" sz="2800" b="1" dirty="0" smtClean="0"/>
              <a:t>Besluit</a:t>
            </a:r>
          </a:p>
          <a:p>
            <a:endParaRPr lang="nl-BE" sz="2800" b="1" dirty="0" smtClean="0"/>
          </a:p>
          <a:p>
            <a:pPr marL="266700" indent="-266700">
              <a:buFontTx/>
              <a:buChar char="-"/>
            </a:pPr>
            <a:r>
              <a:rPr lang="nl-BE" sz="2800" dirty="0" smtClean="0"/>
              <a:t>De coöperatie krijgt een definitie (en sanctionering)</a:t>
            </a:r>
          </a:p>
          <a:p>
            <a:pPr marL="266700" indent="-266700">
              <a:buFontTx/>
              <a:buChar char="-"/>
            </a:pPr>
            <a:r>
              <a:rPr lang="nl-BE" sz="2800" dirty="0" smtClean="0"/>
              <a:t>Sommige bepalingen bieden meer souplesse</a:t>
            </a:r>
          </a:p>
          <a:p>
            <a:pPr marL="266700" indent="-266700">
              <a:buFontTx/>
              <a:buChar char="-"/>
            </a:pPr>
            <a:r>
              <a:rPr lang="nl-BE" sz="2800" dirty="0" smtClean="0"/>
              <a:t>Andere scheppen meer verplichtingen/administratie</a:t>
            </a:r>
          </a:p>
          <a:p>
            <a:pPr marL="266700" indent="-266700"/>
            <a:endParaRPr lang="fr-BE" sz="2400" b="1" dirty="0" smtClean="0"/>
          </a:p>
        </p:txBody>
      </p:sp>
    </p:spTree>
    <p:extLst>
      <p:ext uri="{BB962C8B-B14F-4D97-AF65-F5344CB8AC3E}">
        <p14:creationId xmlns:p14="http://schemas.microsoft.com/office/powerpoint/2010/main" val="3555959601"/>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71599" y="116632"/>
            <a:ext cx="8172401" cy="647700"/>
          </a:xfrm>
        </p:spPr>
        <p:txBody>
          <a:bodyPr>
            <a:normAutofit/>
          </a:bodyPr>
          <a:lstStyle/>
          <a:p>
            <a:pPr eaLnBrk="1" hangingPunct="1"/>
            <a:r>
              <a:rPr lang="fr-BE" altLang="fr-FR" sz="3200" dirty="0" err="1" smtClean="0">
                <a:solidFill>
                  <a:srgbClr val="FF0000"/>
                </a:solidFill>
                <a:latin typeface="Arial Rounded MT Bold" pitchFamily="34" charset="0"/>
              </a:rPr>
              <a:t>Erkenning</a:t>
            </a:r>
            <a:r>
              <a:rPr lang="fr-BE" altLang="fr-FR" sz="3200" dirty="0" smtClean="0">
                <a:solidFill>
                  <a:srgbClr val="FF0000"/>
                </a:solidFill>
                <a:latin typeface="Arial Rounded MT Bold" pitchFamily="34" charset="0"/>
              </a:rPr>
              <a:t> van </a:t>
            </a:r>
            <a:r>
              <a:rPr lang="fr-BE" altLang="fr-FR" sz="3200" dirty="0" err="1" smtClean="0">
                <a:solidFill>
                  <a:srgbClr val="FF0000"/>
                </a:solidFill>
                <a:latin typeface="Arial Rounded MT Bold" pitchFamily="34" charset="0"/>
              </a:rPr>
              <a:t>vennootschappen</a:t>
            </a:r>
            <a:endParaRPr lang="nl-BE" altLang="fr-FR" sz="3200" dirty="0">
              <a:solidFill>
                <a:srgbClr val="FF0000"/>
              </a:solidFill>
              <a:latin typeface="Perpetua" pitchFamily="18" charset="0"/>
              <a:cs typeface="Arial" charset="0"/>
            </a:endParaRPr>
          </a:p>
        </p:txBody>
      </p:sp>
      <p:sp>
        <p:nvSpPr>
          <p:cNvPr id="2" name="Rectangle 1"/>
          <p:cNvSpPr/>
          <p:nvPr/>
        </p:nvSpPr>
        <p:spPr>
          <a:xfrm>
            <a:off x="755577" y="1628800"/>
            <a:ext cx="7752630" cy="4431983"/>
          </a:xfrm>
          <a:prstGeom prst="rect">
            <a:avLst/>
          </a:prstGeom>
        </p:spPr>
        <p:txBody>
          <a:bodyPr wrap="square">
            <a:spAutoFit/>
          </a:bodyPr>
          <a:lstStyle/>
          <a:p>
            <a:r>
              <a:rPr lang="nl-BE" sz="2800" b="1" dirty="0" smtClean="0"/>
              <a:t>Nieuw!</a:t>
            </a:r>
          </a:p>
          <a:p>
            <a:endParaRPr lang="nl-BE" sz="2800" b="1" dirty="0" smtClean="0"/>
          </a:p>
          <a:p>
            <a:pPr marL="180975" indent="-180975">
              <a:buFontTx/>
              <a:buChar char="-"/>
            </a:pPr>
            <a:r>
              <a:rPr lang="nl-BE" sz="2800" dirty="0" smtClean="0"/>
              <a:t>Erkende coöperatie voegt het woord « erkend » toe en wordt afgekort « erkende CV »</a:t>
            </a:r>
          </a:p>
          <a:p>
            <a:endParaRPr lang="nl-BE" sz="2800" dirty="0" smtClean="0"/>
          </a:p>
          <a:p>
            <a:r>
              <a:rPr lang="nl-BE" sz="2800" dirty="0" smtClean="0">
                <a:sym typeface="Wingdings" pitchFamily="2" charset="2"/>
              </a:rPr>
              <a:t> Betere zichtbaarheid erkende coöperaties</a:t>
            </a:r>
            <a:endParaRPr lang="nl-BE" sz="2800" dirty="0" smtClean="0"/>
          </a:p>
          <a:p>
            <a:endParaRPr lang="fr-BE" sz="2400" b="1" dirty="0" smtClean="0"/>
          </a:p>
          <a:p>
            <a:pPr>
              <a:buFontTx/>
              <a:buChar char="-"/>
            </a:pPr>
            <a:endParaRPr lang="fr-BE" sz="2400" b="1" dirty="0" smtClean="0"/>
          </a:p>
          <a:p>
            <a:endParaRPr lang="fr-BE" sz="2400" b="1" dirty="0" smtClean="0"/>
          </a:p>
          <a:p>
            <a:pPr marL="514350" indent="-514350" fontAlgn="auto">
              <a:spcBef>
                <a:spcPct val="50000"/>
              </a:spcBef>
              <a:spcAft>
                <a:spcPts val="0"/>
              </a:spcAft>
              <a:defRPr/>
            </a:pPr>
            <a:endParaRPr lang="fr-BE" sz="2800" dirty="0">
              <a:latin typeface="+mn-lt"/>
              <a:cs typeface="+mn-cs"/>
              <a:sym typeface="Wingdings" pitchFamily="2" charset="2"/>
            </a:endParaRPr>
          </a:p>
        </p:txBody>
      </p:sp>
    </p:spTree>
    <p:extLst>
      <p:ext uri="{BB962C8B-B14F-4D97-AF65-F5344CB8AC3E}">
        <p14:creationId xmlns:p14="http://schemas.microsoft.com/office/powerpoint/2010/main" val="95473688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el 3"/>
          <p:cNvSpPr>
            <a:spLocks noGrp="1"/>
          </p:cNvSpPr>
          <p:nvPr>
            <p:ph type="title"/>
          </p:nvPr>
        </p:nvSpPr>
        <p:spPr>
          <a:xfrm>
            <a:off x="1092745" y="2332"/>
            <a:ext cx="8028385" cy="720725"/>
          </a:xfrm>
        </p:spPr>
        <p:txBody>
          <a:bodyPr>
            <a:normAutofit/>
          </a:bodyPr>
          <a:lstStyle/>
          <a:p>
            <a:pPr eaLnBrk="1" hangingPunct="1"/>
            <a:r>
              <a:rPr lang="nl-BE" altLang="nl-BE" sz="3200" dirty="0" smtClean="0">
                <a:solidFill>
                  <a:srgbClr val="FF0000"/>
                </a:solidFill>
                <a:latin typeface="Arial Rounded MT Bold" pitchFamily="34" charset="0"/>
              </a:rPr>
              <a:t>Disclaimer: kleine lettertjes …</a:t>
            </a:r>
            <a:endParaRPr lang="nl-BE" altLang="nl-BE" sz="3200" dirty="0">
              <a:solidFill>
                <a:srgbClr val="FF0000"/>
              </a:solidFill>
              <a:latin typeface="Arial Rounded MT Bold" pitchFamily="34" charset="0"/>
            </a:endParaRPr>
          </a:p>
        </p:txBody>
      </p:sp>
      <p:sp>
        <p:nvSpPr>
          <p:cNvPr id="5" name="Tekstvak 4"/>
          <p:cNvSpPr txBox="1"/>
          <p:nvPr/>
        </p:nvSpPr>
        <p:spPr>
          <a:xfrm>
            <a:off x="755576" y="1700808"/>
            <a:ext cx="7731452" cy="3970318"/>
          </a:xfrm>
          <a:prstGeom prst="rect">
            <a:avLst/>
          </a:prstGeom>
          <a:noFill/>
        </p:spPr>
        <p:txBody>
          <a:bodyPr wrap="square">
            <a:spAutoFit/>
          </a:bodyPr>
          <a:lstStyle/>
          <a:p>
            <a:r>
              <a:rPr lang="nl-BE" sz="2800" dirty="0" smtClean="0"/>
              <a:t>Onze uiteenzetting en </a:t>
            </a:r>
            <a:r>
              <a:rPr lang="nl-BE" sz="2800" dirty="0" err="1" smtClean="0"/>
              <a:t>slides</a:t>
            </a:r>
            <a:r>
              <a:rPr lang="nl-BE" sz="2800" dirty="0" smtClean="0"/>
              <a:t> zijn gebaseerd op het wetsontwerp dat op 20/07 door de ministerraad werd goedgekeurd. </a:t>
            </a:r>
          </a:p>
          <a:p>
            <a:endParaRPr lang="nl-BE" sz="2800" dirty="0" smtClean="0"/>
          </a:p>
          <a:p>
            <a:r>
              <a:rPr lang="nl-BE" sz="2800" dirty="0" smtClean="0"/>
              <a:t>Ze houden vanzelfsprekend geen enkele voorafname in op de uitspraken van de Raad van State en/of de uitkomst van het politieke debat dat in het parlement zal worden gevoerd. </a:t>
            </a:r>
            <a:endParaRPr lang="nl-BE" sz="2800" dirty="0" smtClean="0">
              <a:cs typeface="Arial" pitchFamily="34" charset="0"/>
            </a:endParaRPr>
          </a:p>
          <a:p>
            <a:pPr>
              <a:buFontTx/>
              <a:buChar char="-"/>
            </a:pPr>
            <a:endParaRPr lang="nl-BE" sz="2800" dirty="0" smtClean="0">
              <a:latin typeface="+mn-lt"/>
              <a:cs typeface="Arial" pitchFamily="34" charset="0"/>
            </a:endParaRPr>
          </a:p>
        </p:txBody>
      </p:sp>
    </p:spTree>
    <p:extLst>
      <p:ext uri="{BB962C8B-B14F-4D97-AF65-F5344CB8AC3E}">
        <p14:creationId xmlns:p14="http://schemas.microsoft.com/office/powerpoint/2010/main" val="133746553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27584" y="116632"/>
            <a:ext cx="8316417" cy="647700"/>
          </a:xfrm>
        </p:spPr>
        <p:txBody>
          <a:bodyPr>
            <a:normAutofit/>
          </a:bodyPr>
          <a:lstStyle/>
          <a:p>
            <a:pPr eaLnBrk="1" hangingPunct="1"/>
            <a:r>
              <a:rPr lang="fr-BE" altLang="fr-FR" sz="3200" dirty="0" err="1" smtClean="0">
                <a:solidFill>
                  <a:srgbClr val="FF0000"/>
                </a:solidFill>
                <a:latin typeface="Arial Rounded MT Bold" pitchFamily="34" charset="0"/>
              </a:rPr>
              <a:t>Erkenning</a:t>
            </a:r>
            <a:r>
              <a:rPr lang="fr-BE" altLang="fr-FR" sz="3200" dirty="0" smtClean="0">
                <a:solidFill>
                  <a:srgbClr val="FF0000"/>
                </a:solidFill>
                <a:latin typeface="Arial Rounded MT Bold" pitchFamily="34" charset="0"/>
              </a:rPr>
              <a:t> van </a:t>
            </a:r>
            <a:r>
              <a:rPr lang="fr-BE" altLang="fr-FR" sz="3200" dirty="0" err="1" smtClean="0">
                <a:solidFill>
                  <a:srgbClr val="FF0000"/>
                </a:solidFill>
                <a:latin typeface="Arial Rounded MT Bold" pitchFamily="34" charset="0"/>
              </a:rPr>
              <a:t>vennootschappen</a:t>
            </a:r>
            <a:endParaRPr lang="nl-BE" altLang="fr-FR" sz="3200" dirty="0">
              <a:solidFill>
                <a:srgbClr val="FF0000"/>
              </a:solidFill>
              <a:latin typeface="Perpetua" pitchFamily="18" charset="0"/>
              <a:cs typeface="Arial" charset="0"/>
            </a:endParaRPr>
          </a:p>
        </p:txBody>
      </p:sp>
      <p:sp>
        <p:nvSpPr>
          <p:cNvPr id="2" name="Rectangle 1"/>
          <p:cNvSpPr/>
          <p:nvPr/>
        </p:nvSpPr>
        <p:spPr>
          <a:xfrm>
            <a:off x="539552" y="1268760"/>
            <a:ext cx="8208911" cy="5262979"/>
          </a:xfrm>
          <a:prstGeom prst="rect">
            <a:avLst/>
          </a:prstGeom>
        </p:spPr>
        <p:txBody>
          <a:bodyPr wrap="square">
            <a:spAutoFit/>
          </a:bodyPr>
          <a:lstStyle/>
          <a:p>
            <a:r>
              <a:rPr lang="nl-BE" sz="2400" b="1" dirty="0" smtClean="0"/>
              <a:t>Nieuw!</a:t>
            </a:r>
          </a:p>
          <a:p>
            <a:endParaRPr lang="nl-BE" sz="2400" b="1" dirty="0" smtClean="0"/>
          </a:p>
          <a:p>
            <a:r>
              <a:rPr lang="nl-BE" sz="2400" b="1" dirty="0" smtClean="0"/>
              <a:t>Sociale Onderneming </a:t>
            </a:r>
            <a:r>
              <a:rPr lang="nl-BE" sz="2400" dirty="0" smtClean="0"/>
              <a:t>(voormalige VSO)</a:t>
            </a:r>
          </a:p>
          <a:p>
            <a:r>
              <a:rPr lang="nl-BE" sz="2400" dirty="0" smtClean="0"/>
              <a:t>enkel nog variante van coöperatieve vennootschap</a:t>
            </a:r>
          </a:p>
          <a:p>
            <a:endParaRPr lang="nl-BE" sz="2400" dirty="0" smtClean="0"/>
          </a:p>
          <a:p>
            <a:r>
              <a:rPr lang="nl-BE" sz="2400" dirty="0" smtClean="0"/>
              <a:t>Statuten: </a:t>
            </a:r>
          </a:p>
          <a:p>
            <a:pPr>
              <a:buFontTx/>
              <a:buChar char="-"/>
            </a:pPr>
            <a:r>
              <a:rPr lang="nl-BE" sz="2400" dirty="0" smtClean="0"/>
              <a:t> Positieve impact op mens, milieu of de samenleving</a:t>
            </a:r>
          </a:p>
          <a:p>
            <a:pPr>
              <a:buFontTx/>
              <a:buChar char="-"/>
            </a:pPr>
            <a:r>
              <a:rPr lang="nl-BE" sz="2400" dirty="0" smtClean="0"/>
              <a:t> Max. 6% dividend</a:t>
            </a:r>
          </a:p>
          <a:p>
            <a:pPr>
              <a:buFontTx/>
              <a:buChar char="-"/>
            </a:pPr>
            <a:r>
              <a:rPr lang="nl-BE" sz="2400" dirty="0" smtClean="0"/>
              <a:t> Liquidatie bonus naar gelijksoortig doel</a:t>
            </a:r>
          </a:p>
          <a:p>
            <a:pPr>
              <a:buFontTx/>
              <a:buChar char="-"/>
            </a:pPr>
            <a:endParaRPr lang="nl-BE" sz="2400" dirty="0" smtClean="0"/>
          </a:p>
          <a:p>
            <a:r>
              <a:rPr lang="nl-BE" sz="2400" i="1" dirty="0" smtClean="0"/>
              <a:t>“Koning bepaalt nadere voorwaarden”</a:t>
            </a:r>
          </a:p>
          <a:p>
            <a:endParaRPr lang="nl-BE" sz="2400" i="1" dirty="0" smtClean="0"/>
          </a:p>
          <a:p>
            <a:r>
              <a:rPr lang="nl-BE" sz="2400" dirty="0" smtClean="0"/>
              <a:t>Coöperatieve vennootschap, erkend als sociale onderneming </a:t>
            </a:r>
            <a:r>
              <a:rPr lang="nl-BE" sz="2400" i="1" dirty="0" smtClean="0"/>
              <a:t>– </a:t>
            </a:r>
            <a:r>
              <a:rPr lang="nl-BE" sz="2400" dirty="0" smtClean="0"/>
              <a:t>CV erkend als SO </a:t>
            </a:r>
            <a:r>
              <a:rPr lang="nl-BE" sz="2400" dirty="0" smtClean="0">
                <a:sym typeface="Wingdings" pitchFamily="2" charset="2"/>
              </a:rPr>
              <a:t> Rol voor NRC</a:t>
            </a:r>
            <a:endParaRPr lang="fr-BE" sz="2400" b="1" dirty="0" smtClean="0"/>
          </a:p>
        </p:txBody>
      </p:sp>
    </p:spTree>
    <p:extLst>
      <p:ext uri="{BB962C8B-B14F-4D97-AF65-F5344CB8AC3E}">
        <p14:creationId xmlns:p14="http://schemas.microsoft.com/office/powerpoint/2010/main" val="270564246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1331914" y="692150"/>
            <a:ext cx="7704137" cy="523875"/>
          </a:xfrm>
          <a:prstGeom prst="rect">
            <a:avLst/>
          </a:prstGeom>
          <a:noFill/>
          <a:ln w="9525">
            <a:noFill/>
            <a:miter lim="800000"/>
            <a:headEnd/>
            <a:tailEnd/>
          </a:ln>
        </p:spPr>
        <p:txBody>
          <a:bodyPr>
            <a:spAutoFit/>
          </a:bodyPr>
          <a:lstStyle/>
          <a:p>
            <a:pPr marL="447675" indent="-447675"/>
            <a:endParaRPr lang="fr-BE" altLang="nl-BE" sz="2800">
              <a:solidFill>
                <a:srgbClr val="003399"/>
              </a:solidFill>
              <a:latin typeface="Perpetua" pitchFamily="18" charset="0"/>
            </a:endParaRPr>
          </a:p>
        </p:txBody>
      </p:sp>
      <p:sp>
        <p:nvSpPr>
          <p:cNvPr id="29699" name="Rectangle 2"/>
          <p:cNvSpPr txBox="1">
            <a:spLocks noChangeArrowheads="1"/>
          </p:cNvSpPr>
          <p:nvPr/>
        </p:nvSpPr>
        <p:spPr bwMode="auto">
          <a:xfrm>
            <a:off x="755576" y="38101"/>
            <a:ext cx="8280475" cy="654049"/>
          </a:xfrm>
          <a:prstGeom prst="rect">
            <a:avLst/>
          </a:prstGeom>
          <a:noFill/>
          <a:ln w="9525">
            <a:noFill/>
            <a:miter lim="800000"/>
            <a:headEnd/>
            <a:tailEnd/>
          </a:ln>
        </p:spPr>
        <p:txBody>
          <a:bodyPr anchor="ctr"/>
          <a:lstStyle/>
          <a:p>
            <a:pPr algn="ctr"/>
            <a:r>
              <a:rPr lang="fr-BE" altLang="fr-FR" sz="3200" dirty="0" err="1" smtClean="0">
                <a:solidFill>
                  <a:srgbClr val="FF0000"/>
                </a:solidFill>
                <a:latin typeface="Arial Rounded MT Bold" pitchFamily="34" charset="0"/>
              </a:rPr>
              <a:t>Overgangsmaatregelen</a:t>
            </a:r>
            <a:r>
              <a:rPr lang="fr-BE" altLang="fr-FR" sz="3200" dirty="0" smtClean="0">
                <a:solidFill>
                  <a:srgbClr val="FF0000"/>
                </a:solidFill>
                <a:latin typeface="Arial Rounded MT Bold" pitchFamily="34" charset="0"/>
              </a:rPr>
              <a:t>*</a:t>
            </a:r>
          </a:p>
        </p:txBody>
      </p:sp>
      <p:sp>
        <p:nvSpPr>
          <p:cNvPr id="29700" name="Rechthoek 3"/>
          <p:cNvSpPr>
            <a:spLocks noChangeArrowheads="1"/>
          </p:cNvSpPr>
          <p:nvPr/>
        </p:nvSpPr>
        <p:spPr bwMode="auto">
          <a:xfrm>
            <a:off x="467544" y="1124744"/>
            <a:ext cx="8492331" cy="5493812"/>
          </a:xfrm>
          <a:prstGeom prst="rect">
            <a:avLst/>
          </a:prstGeom>
          <a:noFill/>
          <a:ln w="9525">
            <a:noFill/>
            <a:miter lim="800000"/>
            <a:headEnd/>
            <a:tailEnd/>
          </a:ln>
        </p:spPr>
        <p:txBody>
          <a:bodyPr wrap="square">
            <a:spAutoFit/>
          </a:bodyPr>
          <a:lstStyle/>
          <a:p>
            <a:pPr marL="447675" indent="-447675">
              <a:spcBef>
                <a:spcPct val="50000"/>
              </a:spcBef>
              <a:buFont typeface="Wingdings" pitchFamily="2" charset="2"/>
              <a:buChar char="Ø"/>
            </a:pPr>
            <a:r>
              <a:rPr lang="nl-BE" altLang="fr-FR" sz="2600" dirty="0" smtClean="0">
                <a:latin typeface="Calibri" pitchFamily="34" charset="0"/>
              </a:rPr>
              <a:t>Nieuwe vennootschappen: 10 dagen na publicatie Staatsblad </a:t>
            </a:r>
            <a:r>
              <a:rPr lang="nl-BE" altLang="fr-FR" sz="2600" b="1" dirty="0" smtClean="0">
                <a:latin typeface="Calibri" pitchFamily="34" charset="0"/>
              </a:rPr>
              <a:t>- eind 2018</a:t>
            </a:r>
          </a:p>
          <a:p>
            <a:pPr marL="447675" indent="-447675">
              <a:spcBef>
                <a:spcPct val="50000"/>
              </a:spcBef>
              <a:buFont typeface="Wingdings" pitchFamily="2" charset="2"/>
              <a:buChar char="Ø"/>
            </a:pPr>
            <a:r>
              <a:rPr lang="nl-BE" altLang="fr-FR" sz="2600" dirty="0" smtClean="0">
                <a:latin typeface="Calibri" pitchFamily="34" charset="0"/>
              </a:rPr>
              <a:t>Bestaande vennootschappen: bepalingen van dwingend recht en </a:t>
            </a:r>
            <a:r>
              <a:rPr lang="nl-BE" altLang="fr-FR" sz="2600" dirty="0" err="1" smtClean="0">
                <a:latin typeface="Calibri" pitchFamily="34" charset="0"/>
              </a:rPr>
              <a:t>suppletieve</a:t>
            </a:r>
            <a:r>
              <a:rPr lang="nl-BE" altLang="fr-FR" sz="2600" dirty="0" smtClean="0">
                <a:latin typeface="Calibri" pitchFamily="34" charset="0"/>
              </a:rPr>
              <a:t> bepalingen (behoudens afwijkingen statuten): </a:t>
            </a:r>
            <a:r>
              <a:rPr lang="nl-BE" altLang="fr-FR" sz="2600" b="1" dirty="0" smtClean="0">
                <a:latin typeface="Calibri" pitchFamily="34" charset="0"/>
              </a:rPr>
              <a:t>01/01/2020</a:t>
            </a:r>
          </a:p>
          <a:p>
            <a:pPr marL="447675" indent="-447675">
              <a:spcBef>
                <a:spcPct val="50000"/>
              </a:spcBef>
              <a:buFont typeface="Wingdings" pitchFamily="2" charset="2"/>
              <a:buChar char="Ø"/>
            </a:pPr>
            <a:r>
              <a:rPr lang="nl-BE" altLang="fr-FR" sz="2600" dirty="0" smtClean="0">
                <a:latin typeface="Calibri" pitchFamily="34" charset="0"/>
              </a:rPr>
              <a:t>Aanpassen statuten: </a:t>
            </a:r>
            <a:r>
              <a:rPr lang="nl-BE" altLang="fr-FR" sz="2600" b="1" dirty="0" smtClean="0">
                <a:latin typeface="Calibri" pitchFamily="34" charset="0"/>
              </a:rPr>
              <a:t>&lt; 01/01/2029 of eerstvolgende statutenwijziging</a:t>
            </a:r>
          </a:p>
          <a:p>
            <a:pPr marL="447675" indent="-447675">
              <a:spcBef>
                <a:spcPct val="50000"/>
              </a:spcBef>
              <a:buFont typeface="Wingdings" pitchFamily="2" charset="2"/>
              <a:buChar char="Ø"/>
            </a:pPr>
            <a:r>
              <a:rPr lang="nl-BE" altLang="fr-FR" sz="2600" dirty="0" smtClean="0">
                <a:latin typeface="Calibri" pitchFamily="34" charset="0"/>
              </a:rPr>
              <a:t>Statuut afgeschaft of oneigenlijke coöperatie? </a:t>
            </a:r>
          </a:p>
          <a:p>
            <a:pPr marL="447675" indent="-447675">
              <a:spcBef>
                <a:spcPct val="50000"/>
              </a:spcBef>
            </a:pPr>
            <a:r>
              <a:rPr lang="nl-BE" altLang="fr-FR" sz="2600" b="1" dirty="0" smtClean="0">
                <a:latin typeface="Calibri" pitchFamily="34" charset="0"/>
              </a:rPr>
              <a:t>      &lt; 01/01/2029 of eerstvolgende statutenwijziging. Vanaf 01/01/ 2020 regels eigen aan “toekomstige” structuur</a:t>
            </a:r>
          </a:p>
          <a:p>
            <a:pPr marL="447675" indent="-447675">
              <a:spcBef>
                <a:spcPct val="50000"/>
              </a:spcBef>
            </a:pPr>
            <a:r>
              <a:rPr lang="nl-BE" altLang="fr-FR" sz="2600" b="1" dirty="0" smtClean="0">
                <a:solidFill>
                  <a:srgbClr val="FF0000"/>
                </a:solidFill>
                <a:latin typeface="Calibri" pitchFamily="34" charset="0"/>
              </a:rPr>
              <a:t>Cf. kabinet </a:t>
            </a:r>
            <a:r>
              <a:rPr lang="nl-BE" altLang="fr-FR" sz="2600" b="1" dirty="0" err="1" smtClean="0">
                <a:solidFill>
                  <a:srgbClr val="FF0000"/>
                </a:solidFill>
                <a:latin typeface="Calibri" pitchFamily="34" charset="0"/>
              </a:rPr>
              <a:t>Geens</a:t>
            </a:r>
            <a:r>
              <a:rPr lang="nl-BE" altLang="fr-FR" sz="2600" b="1" dirty="0" smtClean="0">
                <a:solidFill>
                  <a:srgbClr val="FF0000"/>
                </a:solidFill>
                <a:latin typeface="Calibri" pitchFamily="34" charset="0"/>
              </a:rPr>
              <a:t> </a:t>
            </a:r>
            <a:endParaRPr lang="nl-BE" altLang="fr-FR" sz="2600" dirty="0" smtClean="0">
              <a:solidFill>
                <a:srgbClr val="FF0000"/>
              </a:solidFill>
              <a:latin typeface="Calibri" pitchFamily="34" charset="0"/>
            </a:endParaRPr>
          </a:p>
        </p:txBody>
      </p:sp>
    </p:spTree>
    <p:extLst>
      <p:ext uri="{BB962C8B-B14F-4D97-AF65-F5344CB8AC3E}">
        <p14:creationId xmlns:p14="http://schemas.microsoft.com/office/powerpoint/2010/main" val="23389472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4363" y="116632"/>
            <a:ext cx="8529638" cy="647700"/>
          </a:xfrm>
        </p:spPr>
        <p:txBody>
          <a:bodyPr>
            <a:normAutofit/>
          </a:bodyPr>
          <a:lstStyle/>
          <a:p>
            <a:pPr eaLnBrk="1" hangingPunct="1"/>
            <a:r>
              <a:rPr lang="fr-BE" altLang="nl-BE" sz="3200" dirty="0" err="1" smtClean="0">
                <a:solidFill>
                  <a:srgbClr val="FF0000"/>
                </a:solidFill>
                <a:latin typeface="Arial Rounded MT Bold" pitchFamily="34" charset="0"/>
              </a:rPr>
              <a:t>Krachtlijnen</a:t>
            </a:r>
            <a:endParaRPr lang="nl-BE" altLang="fr-FR" sz="3200" dirty="0">
              <a:solidFill>
                <a:srgbClr val="FF0000"/>
              </a:solidFill>
              <a:latin typeface="Perpetua" pitchFamily="18" charset="0"/>
              <a:cs typeface="Arial" charset="0"/>
            </a:endParaRPr>
          </a:p>
        </p:txBody>
      </p:sp>
      <p:sp>
        <p:nvSpPr>
          <p:cNvPr id="22531" name="Rectangle 1"/>
          <p:cNvSpPr>
            <a:spLocks noChangeArrowheads="1"/>
          </p:cNvSpPr>
          <p:nvPr/>
        </p:nvSpPr>
        <p:spPr bwMode="auto">
          <a:xfrm>
            <a:off x="395537" y="1412776"/>
            <a:ext cx="8424936" cy="5078313"/>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auto" hangingPunct="1">
              <a:spcBef>
                <a:spcPct val="50000"/>
              </a:spcBef>
              <a:spcAft>
                <a:spcPts val="0"/>
              </a:spcAft>
              <a:defRPr/>
            </a:pPr>
            <a:r>
              <a:rPr lang="nl-BE" altLang="fr-FR" sz="2800" dirty="0" smtClean="0">
                <a:latin typeface="Calibri" pitchFamily="34" charset="0"/>
                <a:sym typeface="Wingdings" pitchFamily="2" charset="2"/>
              </a:rPr>
              <a:t>Memorie van Toelichting (p.2)</a:t>
            </a:r>
          </a:p>
          <a:p>
            <a:pPr eaLnBrk="1" fontAlgn="auto" hangingPunct="1">
              <a:spcBef>
                <a:spcPct val="50000"/>
              </a:spcBef>
              <a:spcAft>
                <a:spcPts val="0"/>
              </a:spcAft>
              <a:defRPr/>
            </a:pPr>
            <a:r>
              <a:rPr lang="nl-BE" altLang="fr-FR" sz="2800" i="1" dirty="0" smtClean="0">
                <a:latin typeface="Calibri" pitchFamily="34" charset="0"/>
                <a:sym typeface="Wingdings" pitchFamily="2" charset="2"/>
              </a:rPr>
              <a:t>«</a:t>
            </a:r>
            <a:r>
              <a:rPr lang="nl-BE" altLang="fr-FR" sz="2800" b="1" i="1" dirty="0" smtClean="0">
                <a:latin typeface="Calibri" pitchFamily="34" charset="0"/>
                <a:sym typeface="Wingdings" pitchFamily="2" charset="2"/>
              </a:rPr>
              <a:t> De ondernemingen krijgen een modern, aangepast en efficiënt wettelijk instrument aangeboden </a:t>
            </a:r>
            <a:r>
              <a:rPr lang="nl-BE" altLang="fr-FR" sz="2800" i="1" dirty="0" smtClean="0">
                <a:latin typeface="Calibri" pitchFamily="34" charset="0"/>
                <a:sym typeface="Wingdings" pitchFamily="2" charset="2"/>
              </a:rPr>
              <a:t>en ons land zal een </a:t>
            </a:r>
            <a:r>
              <a:rPr lang="nl-BE" altLang="fr-FR" sz="2800" b="1" i="1" dirty="0" smtClean="0">
                <a:latin typeface="Calibri" pitchFamily="34" charset="0"/>
                <a:sym typeface="Wingdings" pitchFamily="2" charset="2"/>
              </a:rPr>
              <a:t>aantrekkelijke en competitieve vestigingsplaats voor ondernemingen </a:t>
            </a:r>
            <a:r>
              <a:rPr lang="nl-BE" altLang="fr-FR" sz="2800" i="1" dirty="0" smtClean="0">
                <a:latin typeface="Calibri" pitchFamily="34" charset="0"/>
                <a:sym typeface="Wingdings" pitchFamily="2" charset="2"/>
              </a:rPr>
              <a:t>worden. Dit is de rode draad doorheen de voorgestelde wijzigingen </a:t>
            </a:r>
            <a:r>
              <a:rPr lang="nl-BE" altLang="fr-FR" sz="2800" dirty="0" smtClean="0">
                <a:latin typeface="Calibri" pitchFamily="34" charset="0"/>
                <a:sym typeface="Wingdings" pitchFamily="2" charset="2"/>
              </a:rPr>
              <a:t>»</a:t>
            </a:r>
          </a:p>
          <a:p>
            <a:pPr eaLnBrk="1" fontAlgn="auto" hangingPunct="1">
              <a:spcBef>
                <a:spcPct val="50000"/>
              </a:spcBef>
              <a:spcAft>
                <a:spcPts val="0"/>
              </a:spcAft>
              <a:defRPr/>
            </a:pPr>
            <a:endParaRPr lang="nl-BE" altLang="fr-FR" sz="2000" dirty="0" smtClean="0">
              <a:latin typeface="Calibri" pitchFamily="34" charset="0"/>
              <a:sym typeface="Wingdings" pitchFamily="2" charset="2"/>
            </a:endParaRPr>
          </a:p>
          <a:p>
            <a:pPr eaLnBrk="1" fontAlgn="auto" hangingPunct="1">
              <a:spcBef>
                <a:spcPct val="50000"/>
              </a:spcBef>
              <a:spcAft>
                <a:spcPts val="0"/>
              </a:spcAft>
              <a:buFont typeface="Wingdings" pitchFamily="2" charset="2"/>
              <a:buChar char="à"/>
              <a:defRPr/>
            </a:pPr>
            <a:r>
              <a:rPr lang="nl-BE" altLang="fr-FR" sz="2800" dirty="0" smtClean="0">
                <a:latin typeface="Calibri" pitchFamily="34" charset="0"/>
                <a:sym typeface="Wingdings" pitchFamily="2" charset="2"/>
              </a:rPr>
              <a:t>Belgische ondernemers soepel vennootschapsrecht geven</a:t>
            </a:r>
          </a:p>
          <a:p>
            <a:pPr eaLnBrk="1" fontAlgn="auto" hangingPunct="1">
              <a:spcBef>
                <a:spcPct val="50000"/>
              </a:spcBef>
              <a:spcAft>
                <a:spcPts val="0"/>
              </a:spcAft>
              <a:buFont typeface="Wingdings" pitchFamily="2" charset="2"/>
              <a:buChar char="à"/>
              <a:defRPr/>
            </a:pPr>
            <a:r>
              <a:rPr lang="nl-BE" altLang="fr-FR" sz="2800" dirty="0" smtClean="0">
                <a:latin typeface="Calibri" pitchFamily="34" charset="0"/>
                <a:sym typeface="Wingdings" pitchFamily="2" charset="2"/>
              </a:rPr>
              <a:t>Buitenlandse ondernemingen aantrekken</a:t>
            </a:r>
            <a:endParaRPr lang="nl-BE" altLang="fr-FR" sz="2800" dirty="0">
              <a:latin typeface="Calibri" pitchFamily="34" charset="0"/>
              <a:sym typeface="Wingdings" pitchFamily="2" charset="2"/>
            </a:endParaRPr>
          </a:p>
        </p:txBody>
      </p:sp>
    </p:spTree>
    <p:extLst>
      <p:ext uri="{BB962C8B-B14F-4D97-AF65-F5344CB8AC3E}">
        <p14:creationId xmlns:p14="http://schemas.microsoft.com/office/powerpoint/2010/main" val="40970289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64356" y="116632"/>
            <a:ext cx="8472140" cy="647700"/>
          </a:xfrm>
        </p:spPr>
        <p:txBody>
          <a:bodyPr>
            <a:normAutofit/>
          </a:bodyPr>
          <a:lstStyle/>
          <a:p>
            <a:pPr eaLnBrk="1" hangingPunct="1"/>
            <a:r>
              <a:rPr lang="fr-BE" altLang="fr-FR" sz="3200" dirty="0" err="1" smtClean="0">
                <a:solidFill>
                  <a:srgbClr val="FF0000"/>
                </a:solidFill>
                <a:latin typeface="Arial Rounded MT Bold" pitchFamily="34" charset="0"/>
              </a:rPr>
              <a:t>Krachtlijnen</a:t>
            </a:r>
            <a:endParaRPr lang="nl-BE" altLang="fr-FR" sz="3200" dirty="0">
              <a:solidFill>
                <a:srgbClr val="FF0000"/>
              </a:solidFill>
              <a:latin typeface="Perpetua" pitchFamily="18" charset="0"/>
              <a:cs typeface="Arial" charset="0"/>
            </a:endParaRPr>
          </a:p>
        </p:txBody>
      </p:sp>
      <p:sp>
        <p:nvSpPr>
          <p:cNvPr id="2" name="Rectangle 1"/>
          <p:cNvSpPr/>
          <p:nvPr/>
        </p:nvSpPr>
        <p:spPr>
          <a:xfrm>
            <a:off x="755576" y="1802557"/>
            <a:ext cx="7572374" cy="3477875"/>
          </a:xfrm>
          <a:prstGeom prst="rect">
            <a:avLst/>
          </a:prstGeom>
        </p:spPr>
        <p:txBody>
          <a:bodyPr wrap="square">
            <a:spAutoFit/>
          </a:bodyPr>
          <a:lstStyle/>
          <a:p>
            <a:pPr marL="400827" indent="-400827" fontAlgn="auto">
              <a:spcBef>
                <a:spcPct val="50000"/>
              </a:spcBef>
              <a:spcAft>
                <a:spcPts val="0"/>
              </a:spcAft>
              <a:defRPr/>
            </a:pPr>
            <a:endParaRPr lang="fr-BE" sz="1000" dirty="0">
              <a:solidFill>
                <a:srgbClr val="003399"/>
              </a:solidFill>
              <a:latin typeface="Perpetua" pitchFamily="18" charset="0"/>
              <a:cs typeface="+mn-cs"/>
            </a:endParaRPr>
          </a:p>
          <a:p>
            <a:pPr marL="514350" indent="-514350" fontAlgn="auto">
              <a:spcBef>
                <a:spcPct val="50000"/>
              </a:spcBef>
              <a:spcAft>
                <a:spcPts val="0"/>
              </a:spcAft>
              <a:buAutoNum type="arabicPeriod"/>
              <a:defRPr/>
            </a:pPr>
            <a:r>
              <a:rPr lang="nl-BE" sz="2800" dirty="0" smtClean="0"/>
              <a:t>Een doorgedreven vereenvoudiging vs. koterij (1873)</a:t>
            </a:r>
          </a:p>
          <a:p>
            <a:pPr marL="514350" indent="-514350" fontAlgn="auto">
              <a:spcBef>
                <a:spcPct val="50000"/>
              </a:spcBef>
              <a:spcAft>
                <a:spcPts val="0"/>
              </a:spcAft>
              <a:buAutoNum type="arabicPeriod"/>
              <a:defRPr/>
            </a:pPr>
            <a:r>
              <a:rPr lang="nl-BE" sz="2800" dirty="0" smtClean="0">
                <a:sym typeface="Wingdings" pitchFamily="2" charset="2"/>
              </a:rPr>
              <a:t>Kiezen voor flexibilisering: statutaire vrijheid vs. default oplossingen</a:t>
            </a:r>
          </a:p>
          <a:p>
            <a:pPr marL="514350" indent="-514350" fontAlgn="auto">
              <a:spcBef>
                <a:spcPct val="50000"/>
              </a:spcBef>
              <a:spcAft>
                <a:spcPts val="0"/>
              </a:spcAft>
              <a:buAutoNum type="arabicPeriod"/>
              <a:defRPr/>
            </a:pPr>
            <a:r>
              <a:rPr lang="nl-BE" sz="2800" dirty="0" smtClean="0">
                <a:sym typeface="Wingdings" pitchFamily="2" charset="2"/>
              </a:rPr>
              <a:t>Aanpassing aan Europese evoluties (« mobielere vennootschappen »)</a:t>
            </a:r>
            <a:endParaRPr lang="nl-BE" sz="2800" dirty="0">
              <a:sym typeface="Wingdings" pitchFamily="2" charset="2"/>
            </a:endParaRPr>
          </a:p>
        </p:txBody>
      </p:sp>
    </p:spTree>
    <p:extLst>
      <p:ext uri="{BB962C8B-B14F-4D97-AF65-F5344CB8AC3E}">
        <p14:creationId xmlns:p14="http://schemas.microsoft.com/office/powerpoint/2010/main" val="145687322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1560" y="116632"/>
            <a:ext cx="8532440" cy="647700"/>
          </a:xfrm>
        </p:spPr>
        <p:txBody>
          <a:bodyPr>
            <a:noAutofit/>
          </a:bodyPr>
          <a:lstStyle/>
          <a:p>
            <a:pPr>
              <a:spcBef>
                <a:spcPct val="50000"/>
              </a:spcBef>
              <a:defRPr/>
            </a:pPr>
            <a:r>
              <a:rPr lang="fr-BE" sz="3200" dirty="0" err="1">
                <a:solidFill>
                  <a:srgbClr val="FF0000"/>
                </a:solidFill>
                <a:latin typeface="Arial Rounded MT Bold" panose="020F0704030504030204" pitchFamily="34" charset="0"/>
              </a:rPr>
              <a:t>Beperking</a:t>
            </a:r>
            <a:r>
              <a:rPr lang="fr-BE" sz="3200" dirty="0">
                <a:solidFill>
                  <a:srgbClr val="FF0000"/>
                </a:solidFill>
                <a:latin typeface="Arial Rounded MT Bold" panose="020F0704030504030204" pitchFamily="34" charset="0"/>
              </a:rPr>
              <a:t> </a:t>
            </a:r>
            <a:r>
              <a:rPr lang="fr-BE" sz="3200" dirty="0" err="1">
                <a:solidFill>
                  <a:srgbClr val="FF0000"/>
                </a:solidFill>
                <a:latin typeface="Arial Rounded MT Bold" panose="020F0704030504030204" pitchFamily="34" charset="0"/>
              </a:rPr>
              <a:t>aantal</a:t>
            </a:r>
            <a:r>
              <a:rPr lang="fr-BE" sz="3200" dirty="0">
                <a:solidFill>
                  <a:srgbClr val="FF0000"/>
                </a:solidFill>
                <a:latin typeface="Arial Rounded MT Bold" panose="020F0704030504030204" pitchFamily="34" charset="0"/>
              </a:rPr>
              <a:t> </a:t>
            </a:r>
            <a:r>
              <a:rPr lang="fr-BE" sz="3200" dirty="0" err="1" smtClean="0">
                <a:solidFill>
                  <a:srgbClr val="FF0000"/>
                </a:solidFill>
                <a:latin typeface="Arial Rounded MT Bold" panose="020F0704030504030204" pitchFamily="34" charset="0"/>
              </a:rPr>
              <a:t>vennootschapsvormen</a:t>
            </a:r>
            <a:r>
              <a:rPr lang="fr-BE" sz="3200" dirty="0" smtClean="0">
                <a:solidFill>
                  <a:srgbClr val="FF0000"/>
                </a:solidFill>
                <a:latin typeface="Arial Rounded MT Bold" panose="020F0704030504030204" pitchFamily="34" charset="0"/>
              </a:rPr>
              <a:t>: </a:t>
            </a:r>
            <a:r>
              <a:rPr lang="fr-BE" sz="2400" b="1" dirty="0" err="1" smtClean="0">
                <a:latin typeface="+mn-lt"/>
              </a:rPr>
              <a:t>vandaag</a:t>
            </a:r>
            <a:endParaRPr lang="fr-BE" sz="2400" b="1" dirty="0">
              <a:latin typeface="+mn-lt"/>
            </a:endParaRPr>
          </a:p>
        </p:txBody>
      </p:sp>
      <p:graphicFrame>
        <p:nvGraphicFramePr>
          <p:cNvPr id="3" name="Tableau 2"/>
          <p:cNvGraphicFramePr>
            <a:graphicFrameLocks noGrp="1"/>
          </p:cNvGraphicFramePr>
          <p:nvPr>
            <p:extLst>
              <p:ext uri="{D42A27DB-BD31-4B8C-83A1-F6EECF244321}">
                <p14:modId xmlns:p14="http://schemas.microsoft.com/office/powerpoint/2010/main" val="2668776530"/>
              </p:ext>
            </p:extLst>
          </p:nvPr>
        </p:nvGraphicFramePr>
        <p:xfrm>
          <a:off x="496690" y="1672233"/>
          <a:ext cx="8208912" cy="4320480"/>
        </p:xfrm>
        <a:graphic>
          <a:graphicData uri="http://schemas.openxmlformats.org/drawingml/2006/table">
            <a:tbl>
              <a:tblPr firstRow="1" bandRow="1">
                <a:tableStyleId>{5940675A-B579-460E-94D1-54222C63F5DA}</a:tableStyleId>
              </a:tblPr>
              <a:tblGrid>
                <a:gridCol w="1944216"/>
                <a:gridCol w="2448272"/>
                <a:gridCol w="2016224"/>
                <a:gridCol w="1800200"/>
              </a:tblGrid>
              <a:tr h="1026321">
                <a:tc>
                  <a:txBody>
                    <a:bodyPr/>
                    <a:lstStyle/>
                    <a:p>
                      <a:pPr algn="ctr"/>
                      <a:r>
                        <a:rPr lang="nl-BE" sz="1400" b="1" dirty="0" smtClean="0"/>
                        <a:t>Zonder rechtspersoonlijkheid</a:t>
                      </a:r>
                      <a:endParaRPr lang="nl-BE" sz="1400" b="1" dirty="0"/>
                    </a:p>
                  </a:txBody>
                  <a:tcPr/>
                </a:tc>
                <a:tc>
                  <a:txBody>
                    <a:bodyPr/>
                    <a:lstStyle/>
                    <a:p>
                      <a:pPr algn="ctr"/>
                      <a:r>
                        <a:rPr lang="nl-BE" sz="1400" b="1" dirty="0" smtClean="0"/>
                        <a:t>Met rechtspersoonlijkheid</a:t>
                      </a:r>
                    </a:p>
                    <a:p>
                      <a:pPr algn="ctr"/>
                      <a:r>
                        <a:rPr lang="nl-BE" sz="1400" b="1" dirty="0" smtClean="0"/>
                        <a:t>Met onbeperkte aansprakelijkheid</a:t>
                      </a:r>
                      <a:endParaRPr lang="nl-BE" sz="1400" b="1" dirty="0"/>
                    </a:p>
                  </a:txBody>
                  <a:tcPr/>
                </a:tc>
                <a:tc>
                  <a:txBody>
                    <a:bodyPr/>
                    <a:lstStyle/>
                    <a:p>
                      <a:pPr algn="ctr"/>
                      <a:r>
                        <a:rPr lang="nl-BE" sz="1400" b="1" dirty="0" smtClean="0"/>
                        <a:t>Met rechtspersoonlijkheid</a:t>
                      </a:r>
                    </a:p>
                    <a:p>
                      <a:pPr algn="ctr"/>
                      <a:r>
                        <a:rPr lang="nl-BE" sz="1400" b="1" dirty="0" smtClean="0"/>
                        <a:t>Met beperkte aansprakelijkheid</a:t>
                      </a:r>
                      <a:endParaRPr lang="nl-BE" sz="1400" b="1" dirty="0"/>
                    </a:p>
                  </a:txBody>
                  <a:tcPr/>
                </a:tc>
                <a:tc>
                  <a:txBody>
                    <a:bodyPr/>
                    <a:lstStyle/>
                    <a:p>
                      <a:pPr algn="ctr"/>
                      <a:r>
                        <a:rPr lang="nl-BE" sz="1400" b="1" dirty="0" smtClean="0"/>
                        <a:t>Europese vormen</a:t>
                      </a:r>
                      <a:endParaRPr lang="nl-BE" sz="1400" b="1" dirty="0"/>
                    </a:p>
                  </a:txBody>
                  <a:tcPr/>
                </a:tc>
              </a:tr>
              <a:tr h="695250">
                <a:tc>
                  <a:txBody>
                    <a:bodyPr/>
                    <a:lstStyle/>
                    <a:p>
                      <a:r>
                        <a:rPr lang="nl-BE" dirty="0" smtClean="0"/>
                        <a:t>Maatschap</a:t>
                      </a:r>
                      <a:endParaRPr lang="nl-BE" dirty="0"/>
                    </a:p>
                  </a:txBody>
                  <a:tcPr/>
                </a:tc>
                <a:tc>
                  <a:txBody>
                    <a:bodyPr/>
                    <a:lstStyle/>
                    <a:p>
                      <a:r>
                        <a:rPr lang="nl-BE" dirty="0" smtClean="0"/>
                        <a:t>VOF</a:t>
                      </a:r>
                      <a:endParaRPr lang="nl-BE" dirty="0"/>
                    </a:p>
                  </a:txBody>
                  <a:tcPr/>
                </a:tc>
                <a:tc>
                  <a:txBody>
                    <a:bodyPr/>
                    <a:lstStyle/>
                    <a:p>
                      <a:r>
                        <a:rPr lang="nl-BE" dirty="0" smtClean="0"/>
                        <a:t>NV</a:t>
                      </a:r>
                      <a:endParaRPr lang="nl-BE" dirty="0"/>
                    </a:p>
                  </a:txBody>
                  <a:tcPr/>
                </a:tc>
                <a:tc>
                  <a:txBody>
                    <a:bodyPr/>
                    <a:lstStyle/>
                    <a:p>
                      <a:r>
                        <a:rPr lang="nl-BE" dirty="0" smtClean="0"/>
                        <a:t>SE (</a:t>
                      </a:r>
                      <a:r>
                        <a:rPr lang="nl-BE" dirty="0" err="1" smtClean="0"/>
                        <a:t>Societas</a:t>
                      </a:r>
                      <a:r>
                        <a:rPr lang="nl-BE" dirty="0" smtClean="0"/>
                        <a:t> </a:t>
                      </a:r>
                      <a:r>
                        <a:rPr lang="nl-BE" dirty="0" err="1" smtClean="0"/>
                        <a:t>Europaea</a:t>
                      </a:r>
                      <a:r>
                        <a:rPr lang="nl-BE" dirty="0" smtClean="0"/>
                        <a:t>)</a:t>
                      </a:r>
                      <a:endParaRPr lang="nl-BE" dirty="0"/>
                    </a:p>
                  </a:txBody>
                  <a:tcPr/>
                </a:tc>
              </a:tr>
              <a:tr h="695250">
                <a:tc>
                  <a:txBody>
                    <a:bodyPr/>
                    <a:lstStyle/>
                    <a:p>
                      <a:endParaRPr lang="nl-BE" dirty="0"/>
                    </a:p>
                  </a:txBody>
                  <a:tcPr/>
                </a:tc>
                <a:tc>
                  <a:txBody>
                    <a:bodyPr/>
                    <a:lstStyle/>
                    <a:p>
                      <a:r>
                        <a:rPr lang="nl-BE" dirty="0" err="1" smtClean="0"/>
                        <a:t>Gew</a:t>
                      </a:r>
                      <a:r>
                        <a:rPr lang="nl-BE" dirty="0" smtClean="0"/>
                        <a:t>. Com.</a:t>
                      </a:r>
                      <a:r>
                        <a:rPr lang="nl-BE" baseline="0" dirty="0" smtClean="0"/>
                        <a:t> </a:t>
                      </a:r>
                      <a:r>
                        <a:rPr lang="nl-BE" baseline="0" dirty="0" err="1" smtClean="0"/>
                        <a:t>Venn</a:t>
                      </a:r>
                      <a:r>
                        <a:rPr lang="nl-BE" baseline="0" dirty="0" smtClean="0"/>
                        <a:t>.</a:t>
                      </a:r>
                      <a:endParaRPr lang="nl-BE" dirty="0"/>
                    </a:p>
                  </a:txBody>
                  <a:tcPr/>
                </a:tc>
                <a:tc>
                  <a:txBody>
                    <a:bodyPr/>
                    <a:lstStyle/>
                    <a:p>
                      <a:r>
                        <a:rPr lang="nl-BE" dirty="0" smtClean="0"/>
                        <a:t>BVBA (EBVBA, SBVBA)</a:t>
                      </a:r>
                      <a:endParaRPr lang="nl-BE" dirty="0"/>
                    </a:p>
                  </a:txBody>
                  <a:tcPr/>
                </a:tc>
                <a:tc>
                  <a:txBody>
                    <a:bodyPr/>
                    <a:lstStyle/>
                    <a:p>
                      <a:r>
                        <a:rPr lang="nl-BE" dirty="0" smtClean="0"/>
                        <a:t>SCE</a:t>
                      </a:r>
                      <a:endParaRPr lang="nl-BE" dirty="0"/>
                    </a:p>
                  </a:txBody>
                  <a:tcPr/>
                </a:tc>
              </a:tr>
              <a:tr h="402803">
                <a:tc>
                  <a:txBody>
                    <a:bodyPr/>
                    <a:lstStyle/>
                    <a:p>
                      <a:endParaRPr lang="nl-BE" dirty="0"/>
                    </a:p>
                  </a:txBody>
                  <a:tcPr/>
                </a:tc>
                <a:tc>
                  <a:txBody>
                    <a:bodyPr/>
                    <a:lstStyle/>
                    <a:p>
                      <a:r>
                        <a:rPr lang="nl-BE" dirty="0" err="1" smtClean="0"/>
                        <a:t>Comm</a:t>
                      </a:r>
                      <a:r>
                        <a:rPr lang="nl-BE" dirty="0" smtClean="0"/>
                        <a:t>. VA</a:t>
                      </a:r>
                      <a:endParaRPr lang="nl-BE" dirty="0"/>
                    </a:p>
                  </a:txBody>
                  <a:tcPr/>
                </a:tc>
                <a:tc>
                  <a:txBody>
                    <a:bodyPr/>
                    <a:lstStyle/>
                    <a:p>
                      <a:r>
                        <a:rPr lang="nl-BE" dirty="0" smtClean="0"/>
                        <a:t>CVBA</a:t>
                      </a:r>
                      <a:endParaRPr lang="nl-BE" dirty="0"/>
                    </a:p>
                  </a:txBody>
                  <a:tcPr/>
                </a:tc>
                <a:tc>
                  <a:txBody>
                    <a:bodyPr/>
                    <a:lstStyle/>
                    <a:p>
                      <a:r>
                        <a:rPr lang="nl-BE" dirty="0" smtClean="0"/>
                        <a:t>EESV</a:t>
                      </a:r>
                      <a:endParaRPr lang="nl-BE" dirty="0"/>
                    </a:p>
                  </a:txBody>
                  <a:tcPr/>
                </a:tc>
              </a:tr>
              <a:tr h="695250">
                <a:tc>
                  <a:txBody>
                    <a:bodyPr/>
                    <a:lstStyle/>
                    <a:p>
                      <a:r>
                        <a:rPr lang="nl-BE" dirty="0" smtClean="0"/>
                        <a:t>Stille en tijdelijke HV</a:t>
                      </a:r>
                      <a:endParaRPr lang="nl-BE" dirty="0"/>
                    </a:p>
                  </a:txBody>
                  <a:tcPr/>
                </a:tc>
                <a:tc>
                  <a:txBody>
                    <a:bodyPr/>
                    <a:lstStyle/>
                    <a:p>
                      <a:r>
                        <a:rPr lang="nl-BE" dirty="0" smtClean="0"/>
                        <a:t>Economisch</a:t>
                      </a:r>
                      <a:r>
                        <a:rPr lang="nl-BE" baseline="0" dirty="0" smtClean="0"/>
                        <a:t> Samenwerkingsverband</a:t>
                      </a:r>
                      <a:endParaRPr lang="nl-BE" dirty="0"/>
                    </a:p>
                  </a:txBody>
                  <a:tcPr/>
                </a:tc>
                <a:tc>
                  <a:txBody>
                    <a:bodyPr/>
                    <a:lstStyle/>
                    <a:p>
                      <a:r>
                        <a:rPr lang="nl-BE" dirty="0" smtClean="0"/>
                        <a:t>VSO</a:t>
                      </a:r>
                      <a:endParaRPr lang="nl-BE" dirty="0"/>
                    </a:p>
                  </a:txBody>
                  <a:tcPr/>
                </a:tc>
                <a:tc>
                  <a:txBody>
                    <a:bodyPr/>
                    <a:lstStyle/>
                    <a:p>
                      <a:endParaRPr lang="nl-BE" dirty="0"/>
                    </a:p>
                  </a:txBody>
                  <a:tcPr/>
                </a:tc>
              </a:tr>
              <a:tr h="402803">
                <a:tc>
                  <a:txBody>
                    <a:bodyPr/>
                    <a:lstStyle/>
                    <a:p>
                      <a:endParaRPr lang="nl-BE" dirty="0"/>
                    </a:p>
                  </a:txBody>
                  <a:tcPr/>
                </a:tc>
                <a:tc>
                  <a:txBody>
                    <a:bodyPr/>
                    <a:lstStyle/>
                    <a:p>
                      <a:r>
                        <a:rPr lang="nl-BE" dirty="0" smtClean="0"/>
                        <a:t>CVOA</a:t>
                      </a:r>
                      <a:endParaRPr lang="nl-BE" dirty="0"/>
                    </a:p>
                  </a:txBody>
                  <a:tcPr/>
                </a:tc>
                <a:tc>
                  <a:txBody>
                    <a:bodyPr/>
                    <a:lstStyle/>
                    <a:p>
                      <a:endParaRPr lang="nl-BE" dirty="0"/>
                    </a:p>
                  </a:txBody>
                  <a:tcPr/>
                </a:tc>
                <a:tc>
                  <a:txBody>
                    <a:bodyPr/>
                    <a:lstStyle/>
                    <a:p>
                      <a:endParaRPr lang="nl-BE" dirty="0"/>
                    </a:p>
                  </a:txBody>
                  <a:tcPr/>
                </a:tc>
              </a:tr>
              <a:tr h="402803">
                <a:tc>
                  <a:txBody>
                    <a:bodyPr/>
                    <a:lstStyle/>
                    <a:p>
                      <a:r>
                        <a:rPr lang="nl-BE" dirty="0" smtClean="0"/>
                        <a:t>(Eenmanszaak)</a:t>
                      </a:r>
                      <a:endParaRPr lang="nl-BE" dirty="0"/>
                    </a:p>
                  </a:txBody>
                  <a:tcPr/>
                </a:tc>
                <a:tc>
                  <a:txBody>
                    <a:bodyPr/>
                    <a:lstStyle/>
                    <a:p>
                      <a:r>
                        <a:rPr lang="nl-BE" dirty="0" err="1" smtClean="0"/>
                        <a:t>Landbouwvenn</a:t>
                      </a:r>
                      <a:r>
                        <a:rPr lang="nl-BE" dirty="0" smtClean="0"/>
                        <a:t>.</a:t>
                      </a:r>
                      <a:endParaRPr lang="nl-BE" dirty="0"/>
                    </a:p>
                  </a:txBody>
                  <a:tcPr/>
                </a:tc>
                <a:tc>
                  <a:txBody>
                    <a:bodyPr/>
                    <a:lstStyle/>
                    <a:p>
                      <a:endParaRPr lang="nl-BE" dirty="0"/>
                    </a:p>
                  </a:txBody>
                  <a:tcPr/>
                </a:tc>
                <a:tc>
                  <a:txBody>
                    <a:bodyPr/>
                    <a:lstStyle/>
                    <a:p>
                      <a:endParaRPr lang="nl-BE" dirty="0"/>
                    </a:p>
                  </a:txBody>
                  <a:tcPr/>
                </a:tc>
              </a:tr>
            </a:tbl>
          </a:graphicData>
        </a:graphic>
      </p:graphicFrame>
    </p:spTree>
    <p:extLst>
      <p:ext uri="{BB962C8B-B14F-4D97-AF65-F5344CB8AC3E}">
        <p14:creationId xmlns:p14="http://schemas.microsoft.com/office/powerpoint/2010/main" val="1512173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2853" y="44624"/>
            <a:ext cx="8557171" cy="647700"/>
          </a:xfrm>
        </p:spPr>
        <p:txBody>
          <a:bodyPr>
            <a:noAutofit/>
          </a:bodyPr>
          <a:lstStyle/>
          <a:p>
            <a:pPr marL="514350" indent="-514350" fontAlgn="auto">
              <a:spcBef>
                <a:spcPct val="50000"/>
              </a:spcBef>
              <a:spcAft>
                <a:spcPts val="0"/>
              </a:spcAft>
              <a:defRPr/>
            </a:pPr>
            <a:r>
              <a:rPr lang="fr-BE" sz="3200" dirty="0" err="1">
                <a:solidFill>
                  <a:srgbClr val="FF0000"/>
                </a:solidFill>
                <a:latin typeface="Arial Rounded MT Bold" panose="020F0704030504030204" pitchFamily="34" charset="0"/>
              </a:rPr>
              <a:t>Beperking</a:t>
            </a:r>
            <a:r>
              <a:rPr lang="fr-BE" sz="3200" dirty="0">
                <a:solidFill>
                  <a:srgbClr val="FF0000"/>
                </a:solidFill>
                <a:latin typeface="Arial Rounded MT Bold" panose="020F0704030504030204" pitchFamily="34" charset="0"/>
              </a:rPr>
              <a:t> </a:t>
            </a:r>
            <a:r>
              <a:rPr lang="fr-BE" sz="3200" dirty="0" err="1">
                <a:solidFill>
                  <a:srgbClr val="FF0000"/>
                </a:solidFill>
                <a:latin typeface="Arial Rounded MT Bold" panose="020F0704030504030204" pitchFamily="34" charset="0"/>
              </a:rPr>
              <a:t>aantal</a:t>
            </a:r>
            <a:r>
              <a:rPr lang="fr-BE" sz="3200" dirty="0">
                <a:solidFill>
                  <a:srgbClr val="FF0000"/>
                </a:solidFill>
                <a:latin typeface="Arial Rounded MT Bold" panose="020F0704030504030204" pitchFamily="34" charset="0"/>
              </a:rPr>
              <a:t> </a:t>
            </a:r>
            <a:r>
              <a:rPr lang="fr-BE" sz="3200" dirty="0" err="1">
                <a:solidFill>
                  <a:srgbClr val="FF0000"/>
                </a:solidFill>
                <a:latin typeface="Arial Rounded MT Bold" panose="020F0704030504030204" pitchFamily="34" charset="0"/>
              </a:rPr>
              <a:t>vennootschapsvormen</a:t>
            </a:r>
            <a:r>
              <a:rPr lang="fr-BE" sz="3200" dirty="0">
                <a:solidFill>
                  <a:srgbClr val="FF0000"/>
                </a:solidFill>
                <a:latin typeface="Arial Rounded MT Bold" panose="020F0704030504030204" pitchFamily="34" charset="0"/>
              </a:rPr>
              <a:t>: </a:t>
            </a:r>
            <a:r>
              <a:rPr lang="fr-BE" sz="2400" b="1" dirty="0" smtClean="0">
                <a:latin typeface="+mn-lt"/>
              </a:rPr>
              <a:t>… en </a:t>
            </a:r>
            <a:r>
              <a:rPr lang="fr-BE" sz="2400" b="1" dirty="0" err="1" smtClean="0">
                <a:latin typeface="+mn-lt"/>
              </a:rPr>
              <a:t>morgen</a:t>
            </a:r>
            <a:r>
              <a:rPr lang="fr-BE" sz="2400" b="1" dirty="0" smtClean="0">
                <a:latin typeface="+mn-lt"/>
              </a:rPr>
              <a:t>?</a:t>
            </a:r>
            <a:endParaRPr lang="fr-BE" sz="2400" b="1" dirty="0">
              <a:latin typeface="+mn-lt"/>
            </a:endParaRPr>
          </a:p>
        </p:txBody>
      </p:sp>
      <p:graphicFrame>
        <p:nvGraphicFramePr>
          <p:cNvPr id="3" name="Tableau 2"/>
          <p:cNvGraphicFramePr>
            <a:graphicFrameLocks noGrp="1"/>
          </p:cNvGraphicFramePr>
          <p:nvPr>
            <p:extLst>
              <p:ext uri="{D42A27DB-BD31-4B8C-83A1-F6EECF244321}">
                <p14:modId xmlns:p14="http://schemas.microsoft.com/office/powerpoint/2010/main" val="3862316906"/>
              </p:ext>
            </p:extLst>
          </p:nvPr>
        </p:nvGraphicFramePr>
        <p:xfrm>
          <a:off x="251520" y="1412776"/>
          <a:ext cx="8640960" cy="5130800"/>
        </p:xfrm>
        <a:graphic>
          <a:graphicData uri="http://schemas.openxmlformats.org/drawingml/2006/table">
            <a:tbl>
              <a:tblPr firstRow="1" bandRow="1">
                <a:tableStyleId>{5940675A-B579-460E-94D1-54222C63F5DA}</a:tableStyleId>
              </a:tblPr>
              <a:tblGrid>
                <a:gridCol w="1894947"/>
                <a:gridCol w="2273937"/>
                <a:gridCol w="2728724"/>
                <a:gridCol w="1743352"/>
              </a:tblGrid>
              <a:tr h="728444">
                <a:tc>
                  <a:txBody>
                    <a:bodyPr/>
                    <a:lstStyle/>
                    <a:p>
                      <a:pPr algn="ctr"/>
                      <a:r>
                        <a:rPr lang="nl-BE" sz="1400" b="1" dirty="0" smtClean="0"/>
                        <a:t>Zonder rechtspersoonlijkheid</a:t>
                      </a:r>
                      <a:endParaRPr lang="nl-BE" sz="1400" b="1" dirty="0"/>
                    </a:p>
                  </a:txBody>
                  <a:tcPr/>
                </a:tc>
                <a:tc>
                  <a:txBody>
                    <a:bodyPr/>
                    <a:lstStyle/>
                    <a:p>
                      <a:pPr algn="ctr"/>
                      <a:r>
                        <a:rPr lang="nl-BE" sz="1400" b="1" dirty="0" smtClean="0"/>
                        <a:t>Met rechtspersoonlijkheid</a:t>
                      </a:r>
                    </a:p>
                    <a:p>
                      <a:pPr algn="ctr"/>
                      <a:r>
                        <a:rPr lang="nl-BE" sz="1400" b="1" dirty="0" smtClean="0"/>
                        <a:t>Met onbeperkte aansprakelijkheid</a:t>
                      </a:r>
                      <a:endParaRPr lang="nl-BE" sz="1400" b="1" dirty="0"/>
                    </a:p>
                  </a:txBody>
                  <a:tcPr/>
                </a:tc>
                <a:tc>
                  <a:txBody>
                    <a:bodyPr/>
                    <a:lstStyle/>
                    <a:p>
                      <a:pPr algn="ctr"/>
                      <a:r>
                        <a:rPr lang="nl-BE" sz="1400" b="1" dirty="0" smtClean="0"/>
                        <a:t>Met rechtspersoonlijkheid</a:t>
                      </a:r>
                    </a:p>
                    <a:p>
                      <a:pPr algn="ctr"/>
                      <a:r>
                        <a:rPr lang="nl-BE" sz="1400" b="1" dirty="0" smtClean="0"/>
                        <a:t>Met beperkte aansprakelijkheid</a:t>
                      </a:r>
                      <a:endParaRPr lang="nl-BE" sz="1400" b="1" dirty="0"/>
                    </a:p>
                  </a:txBody>
                  <a:tcPr/>
                </a:tc>
                <a:tc>
                  <a:txBody>
                    <a:bodyPr/>
                    <a:lstStyle/>
                    <a:p>
                      <a:pPr algn="ctr"/>
                      <a:r>
                        <a:rPr lang="nl-BE" sz="1400" b="1" dirty="0" smtClean="0"/>
                        <a:t>Europese vormen</a:t>
                      </a:r>
                      <a:endParaRPr lang="nl-BE" sz="1400" b="1" dirty="0"/>
                    </a:p>
                  </a:txBody>
                  <a:tcPr/>
                </a:tc>
              </a:tr>
              <a:tr h="370840">
                <a:tc gridSpan="2">
                  <a:txBody>
                    <a:bodyPr/>
                    <a:lstStyle/>
                    <a:p>
                      <a:pPr algn="ctr"/>
                      <a:r>
                        <a:rPr lang="nl-BE" dirty="0" smtClean="0"/>
                        <a:t>Maatschap</a:t>
                      </a:r>
                      <a:endParaRPr lang="nl-BE" dirty="0"/>
                    </a:p>
                  </a:txBody>
                  <a:tcPr/>
                </a:tc>
                <a:tc hMerge="1">
                  <a:txBody>
                    <a:bodyPr/>
                    <a:lstStyle/>
                    <a:p>
                      <a:endParaRPr lang="nl-BE"/>
                    </a:p>
                  </a:txBody>
                  <a:tcPr/>
                </a:tc>
                <a:tc>
                  <a:txBody>
                    <a:bodyPr/>
                    <a:lstStyle/>
                    <a:p>
                      <a:r>
                        <a:rPr lang="nl-BE" dirty="0" smtClean="0"/>
                        <a:t>NV</a:t>
                      </a:r>
                      <a:endParaRPr lang="nl-BE" dirty="0"/>
                    </a:p>
                  </a:txBody>
                  <a:tcPr/>
                </a:tc>
                <a:tc>
                  <a:txBody>
                    <a:bodyPr/>
                    <a:lstStyle/>
                    <a:p>
                      <a:r>
                        <a:rPr lang="nl-BE" dirty="0" smtClean="0"/>
                        <a:t>SE (</a:t>
                      </a:r>
                      <a:r>
                        <a:rPr lang="nl-BE" dirty="0" err="1" smtClean="0"/>
                        <a:t>Societas</a:t>
                      </a:r>
                      <a:r>
                        <a:rPr lang="nl-BE" dirty="0" smtClean="0"/>
                        <a:t> </a:t>
                      </a:r>
                      <a:r>
                        <a:rPr lang="nl-BE" dirty="0" err="1" smtClean="0"/>
                        <a:t>Europaea</a:t>
                      </a:r>
                      <a:r>
                        <a:rPr lang="nl-BE" dirty="0" smtClean="0"/>
                        <a:t>)</a:t>
                      </a:r>
                      <a:endParaRPr lang="nl-BE" dirty="0"/>
                    </a:p>
                  </a:txBody>
                  <a:tcPr/>
                </a:tc>
              </a:tr>
              <a:tr h="370840">
                <a:tc gridSpan="2">
                  <a:txBody>
                    <a:bodyPr/>
                    <a:lstStyle/>
                    <a:p>
                      <a:pPr algn="ctr"/>
                      <a:r>
                        <a:rPr lang="nl-BE" dirty="0" smtClean="0"/>
                        <a:t>(VOF, GCV)</a:t>
                      </a:r>
                      <a:endParaRPr lang="nl-BE" dirty="0"/>
                    </a:p>
                  </a:txBody>
                  <a:tcPr/>
                </a:tc>
                <a:tc hMerge="1">
                  <a:txBody>
                    <a:bodyPr/>
                    <a:lstStyle/>
                    <a:p>
                      <a:endParaRPr lang="nl-BE"/>
                    </a:p>
                  </a:txBody>
                  <a:tcPr/>
                </a:tc>
                <a:tc>
                  <a:txBody>
                    <a:bodyPr/>
                    <a:lstStyle/>
                    <a:p>
                      <a:r>
                        <a:rPr lang="nl-BE" dirty="0" smtClean="0"/>
                        <a:t>Besloten vennootschap</a:t>
                      </a:r>
                      <a:endParaRPr lang="nl-BE" dirty="0"/>
                    </a:p>
                  </a:txBody>
                  <a:tcPr/>
                </a:tc>
                <a:tc>
                  <a:txBody>
                    <a:bodyPr/>
                    <a:lstStyle/>
                    <a:p>
                      <a:r>
                        <a:rPr lang="nl-BE" dirty="0" smtClean="0"/>
                        <a:t>SCE</a:t>
                      </a:r>
                      <a:endParaRPr lang="nl-BE" dirty="0"/>
                    </a:p>
                  </a:txBody>
                  <a:tcPr/>
                </a:tc>
              </a:tr>
              <a:tr h="370840">
                <a:tc>
                  <a:txBody>
                    <a:bodyPr/>
                    <a:lstStyle/>
                    <a:p>
                      <a:endParaRPr lang="nl-BE" dirty="0"/>
                    </a:p>
                  </a:txBody>
                  <a:tcPr/>
                </a:tc>
                <a:tc>
                  <a:txBody>
                    <a:bodyPr/>
                    <a:lstStyle/>
                    <a:p>
                      <a:r>
                        <a:rPr lang="nl-BE" dirty="0" err="1" smtClean="0">
                          <a:solidFill>
                            <a:schemeClr val="bg1">
                              <a:lumMod val="65000"/>
                            </a:schemeClr>
                          </a:solidFill>
                        </a:rPr>
                        <a:t>Comm</a:t>
                      </a:r>
                      <a:r>
                        <a:rPr lang="nl-BE" dirty="0" smtClean="0">
                          <a:solidFill>
                            <a:schemeClr val="bg1">
                              <a:lumMod val="65000"/>
                            </a:schemeClr>
                          </a:solidFill>
                        </a:rPr>
                        <a:t>. VA</a:t>
                      </a:r>
                      <a:endParaRPr lang="nl-BE" dirty="0">
                        <a:solidFill>
                          <a:schemeClr val="bg1">
                            <a:lumMod val="6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BE" dirty="0" smtClean="0"/>
                        <a:t>Coöperatieve</a:t>
                      </a:r>
                      <a:r>
                        <a:rPr lang="nl-BE" baseline="0" dirty="0" smtClean="0"/>
                        <a:t> vennootschap</a:t>
                      </a:r>
                      <a:endParaRPr lang="nl-BE" dirty="0" smtClean="0"/>
                    </a:p>
                    <a:p>
                      <a:r>
                        <a:rPr lang="nl-BE" dirty="0" smtClean="0"/>
                        <a:t>(Landbouwvennootschap</a:t>
                      </a:r>
                    </a:p>
                    <a:p>
                      <a:r>
                        <a:rPr lang="nl-BE" dirty="0" smtClean="0"/>
                        <a:t>Sociale onderneming</a:t>
                      </a:r>
                    </a:p>
                    <a:p>
                      <a:r>
                        <a:rPr lang="nl-BE" dirty="0" smtClean="0"/>
                        <a:t>Erkende coöperatieve vennootschap)</a:t>
                      </a:r>
                    </a:p>
                  </a:txBody>
                  <a:tcPr/>
                </a:tc>
                <a:tc>
                  <a:txBody>
                    <a:bodyPr/>
                    <a:lstStyle/>
                    <a:p>
                      <a:r>
                        <a:rPr lang="nl-BE" dirty="0" smtClean="0"/>
                        <a:t>EESV</a:t>
                      </a:r>
                      <a:endParaRPr lang="nl-BE" dirty="0"/>
                    </a:p>
                  </a:txBody>
                  <a:tcPr/>
                </a:tc>
              </a:tr>
              <a:tr h="370840">
                <a:tc>
                  <a:txBody>
                    <a:bodyPr/>
                    <a:lstStyle/>
                    <a:p>
                      <a:r>
                        <a:rPr lang="nl-BE" dirty="0" smtClean="0">
                          <a:solidFill>
                            <a:schemeClr val="bg1">
                              <a:lumMod val="65000"/>
                            </a:schemeClr>
                          </a:solidFill>
                        </a:rPr>
                        <a:t>Stille en tijdelijke HV</a:t>
                      </a:r>
                      <a:endParaRPr lang="nl-BE" dirty="0">
                        <a:solidFill>
                          <a:schemeClr val="bg1">
                            <a:lumMod val="65000"/>
                          </a:schemeClr>
                        </a:solidFill>
                      </a:endParaRPr>
                    </a:p>
                  </a:txBody>
                  <a:tcPr/>
                </a:tc>
                <a:tc>
                  <a:txBody>
                    <a:bodyPr/>
                    <a:lstStyle/>
                    <a:p>
                      <a:r>
                        <a:rPr lang="nl-BE" dirty="0" smtClean="0">
                          <a:solidFill>
                            <a:schemeClr val="bg1">
                              <a:lumMod val="65000"/>
                            </a:schemeClr>
                          </a:solidFill>
                        </a:rPr>
                        <a:t>ESV</a:t>
                      </a:r>
                      <a:endParaRPr lang="nl-BE" dirty="0">
                        <a:solidFill>
                          <a:schemeClr val="bg1">
                            <a:lumMod val="65000"/>
                          </a:schemeClr>
                        </a:solidFill>
                      </a:endParaRPr>
                    </a:p>
                  </a:txBody>
                  <a:tcPr/>
                </a:tc>
                <a:tc>
                  <a:txBody>
                    <a:bodyPr/>
                    <a:lstStyle/>
                    <a:p>
                      <a:r>
                        <a:rPr lang="nl-BE" dirty="0" smtClean="0">
                          <a:solidFill>
                            <a:schemeClr val="bg1">
                              <a:lumMod val="65000"/>
                            </a:schemeClr>
                          </a:solidFill>
                        </a:rPr>
                        <a:t>VSO</a:t>
                      </a:r>
                      <a:endParaRPr lang="nl-BE" dirty="0">
                        <a:solidFill>
                          <a:schemeClr val="bg1">
                            <a:lumMod val="65000"/>
                          </a:schemeClr>
                        </a:solidFill>
                      </a:endParaRPr>
                    </a:p>
                  </a:txBody>
                  <a:tcPr/>
                </a:tc>
                <a:tc>
                  <a:txBody>
                    <a:bodyPr/>
                    <a:lstStyle/>
                    <a:p>
                      <a:endParaRPr lang="nl-BE" dirty="0"/>
                    </a:p>
                  </a:txBody>
                  <a:tcPr/>
                </a:tc>
              </a:tr>
              <a:tr h="370840">
                <a:tc>
                  <a:txBody>
                    <a:bodyPr/>
                    <a:lstStyle/>
                    <a:p>
                      <a:endParaRPr lang="nl-BE" dirty="0"/>
                    </a:p>
                  </a:txBody>
                  <a:tcPr/>
                </a:tc>
                <a:tc>
                  <a:txBody>
                    <a:bodyPr/>
                    <a:lstStyle/>
                    <a:p>
                      <a:r>
                        <a:rPr lang="nl-BE" dirty="0" smtClean="0">
                          <a:solidFill>
                            <a:schemeClr val="bg1">
                              <a:lumMod val="65000"/>
                            </a:schemeClr>
                          </a:solidFill>
                        </a:rPr>
                        <a:t>CVOA</a:t>
                      </a:r>
                      <a:endParaRPr lang="nl-BE" dirty="0">
                        <a:solidFill>
                          <a:schemeClr val="bg1">
                            <a:lumMod val="65000"/>
                          </a:schemeClr>
                        </a:solidFill>
                      </a:endParaRPr>
                    </a:p>
                  </a:txBody>
                  <a:tcPr/>
                </a:tc>
                <a:tc>
                  <a:txBody>
                    <a:bodyPr/>
                    <a:lstStyle/>
                    <a:p>
                      <a:endParaRPr lang="nl-BE" dirty="0"/>
                    </a:p>
                  </a:txBody>
                  <a:tcPr/>
                </a:tc>
                <a:tc>
                  <a:txBody>
                    <a:bodyPr/>
                    <a:lstStyle/>
                    <a:p>
                      <a:endParaRPr lang="nl-BE" dirty="0"/>
                    </a:p>
                  </a:txBody>
                  <a:tcPr/>
                </a:tc>
              </a:tr>
              <a:tr h="370840">
                <a:tc>
                  <a:txBody>
                    <a:bodyPr/>
                    <a:lstStyle/>
                    <a:p>
                      <a:r>
                        <a:rPr lang="nl-BE" dirty="0" smtClean="0"/>
                        <a:t>(Eenmanszaak)</a:t>
                      </a:r>
                      <a:endParaRPr lang="nl-BE" dirty="0"/>
                    </a:p>
                  </a:txBody>
                  <a:tcPr/>
                </a:tc>
                <a:tc>
                  <a:txBody>
                    <a:bodyPr/>
                    <a:lstStyle/>
                    <a:p>
                      <a:r>
                        <a:rPr lang="nl-BE" dirty="0" smtClean="0">
                          <a:solidFill>
                            <a:schemeClr val="bg1">
                              <a:lumMod val="65000"/>
                            </a:schemeClr>
                          </a:solidFill>
                        </a:rPr>
                        <a:t>Landbouw-vennootschap</a:t>
                      </a:r>
                      <a:endParaRPr lang="nl-BE" dirty="0">
                        <a:solidFill>
                          <a:schemeClr val="bg1">
                            <a:lumMod val="65000"/>
                          </a:schemeClr>
                        </a:solidFill>
                      </a:endParaRPr>
                    </a:p>
                  </a:txBody>
                  <a:tcPr/>
                </a:tc>
                <a:tc>
                  <a:txBody>
                    <a:bodyPr/>
                    <a:lstStyle/>
                    <a:p>
                      <a:endParaRPr lang="nl-BE" dirty="0"/>
                    </a:p>
                  </a:txBody>
                  <a:tcPr/>
                </a:tc>
                <a:tc>
                  <a:txBody>
                    <a:bodyPr/>
                    <a:lstStyle/>
                    <a:p>
                      <a:endParaRPr lang="nl-BE" dirty="0"/>
                    </a:p>
                  </a:txBody>
                  <a:tcPr/>
                </a:tc>
              </a:tr>
            </a:tbl>
          </a:graphicData>
        </a:graphic>
      </p:graphicFrame>
    </p:spTree>
    <p:extLst>
      <p:ext uri="{BB962C8B-B14F-4D97-AF65-F5344CB8AC3E}">
        <p14:creationId xmlns:p14="http://schemas.microsoft.com/office/powerpoint/2010/main" val="5910466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1560" y="116632"/>
            <a:ext cx="8532440" cy="647700"/>
          </a:xfrm>
        </p:spPr>
        <p:txBody>
          <a:bodyPr>
            <a:normAutofit/>
          </a:bodyPr>
          <a:lstStyle/>
          <a:p>
            <a:pPr eaLnBrk="1" hangingPunct="1"/>
            <a:r>
              <a:rPr lang="fr-BE" altLang="fr-FR" sz="3200" dirty="0" err="1" smtClean="0">
                <a:solidFill>
                  <a:srgbClr val="FF0000"/>
                </a:solidFill>
                <a:latin typeface="Arial Rounded MT Bold" pitchFamily="34" charset="0"/>
              </a:rPr>
              <a:t>Structuur</a:t>
            </a:r>
            <a:r>
              <a:rPr lang="fr-BE" altLang="fr-FR" sz="3200" dirty="0" smtClean="0">
                <a:solidFill>
                  <a:srgbClr val="FF0000"/>
                </a:solidFill>
                <a:latin typeface="Arial Rounded MT Bold" pitchFamily="34" charset="0"/>
              </a:rPr>
              <a:t> van </a:t>
            </a:r>
            <a:r>
              <a:rPr lang="fr-BE" altLang="fr-FR" sz="3200" dirty="0" err="1" smtClean="0">
                <a:solidFill>
                  <a:srgbClr val="FF0000"/>
                </a:solidFill>
                <a:latin typeface="Arial Rounded MT Bold" pitchFamily="34" charset="0"/>
              </a:rPr>
              <a:t>het</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nieuwe</a:t>
            </a:r>
            <a:r>
              <a:rPr lang="fr-BE" altLang="fr-FR" sz="3200" dirty="0" smtClean="0">
                <a:solidFill>
                  <a:srgbClr val="FF0000"/>
                </a:solidFill>
                <a:latin typeface="Arial Rounded MT Bold" pitchFamily="34" charset="0"/>
              </a:rPr>
              <a:t> </a:t>
            </a:r>
            <a:r>
              <a:rPr lang="fr-BE" altLang="fr-FR" sz="3200" dirty="0" err="1" smtClean="0">
                <a:solidFill>
                  <a:srgbClr val="FF0000"/>
                </a:solidFill>
                <a:latin typeface="Arial Rounded MT Bold" pitchFamily="34" charset="0"/>
              </a:rPr>
              <a:t>wetboek</a:t>
            </a:r>
            <a:endParaRPr lang="nl-BE" altLang="fr-FR" sz="3200" dirty="0">
              <a:solidFill>
                <a:srgbClr val="FF0000"/>
              </a:solidFill>
              <a:latin typeface="Perpetua" pitchFamily="18" charset="0"/>
              <a:cs typeface="Arial" charset="0"/>
            </a:endParaRPr>
          </a:p>
        </p:txBody>
      </p:sp>
      <p:sp>
        <p:nvSpPr>
          <p:cNvPr id="2" name="Rectangle 1"/>
          <p:cNvSpPr/>
          <p:nvPr/>
        </p:nvSpPr>
        <p:spPr>
          <a:xfrm>
            <a:off x="671512" y="1412776"/>
            <a:ext cx="7860928" cy="5047536"/>
          </a:xfrm>
          <a:prstGeom prst="rect">
            <a:avLst/>
          </a:prstGeom>
        </p:spPr>
        <p:txBody>
          <a:bodyPr wrap="square">
            <a:spAutoFit/>
          </a:bodyPr>
          <a:lstStyle/>
          <a:p>
            <a:pPr marL="514350" indent="-514350" fontAlgn="auto">
              <a:spcBef>
                <a:spcPct val="50000"/>
              </a:spcBef>
              <a:spcAft>
                <a:spcPts val="0"/>
              </a:spcAft>
              <a:defRPr/>
            </a:pPr>
            <a:r>
              <a:rPr lang="nl-BE" sz="2800" dirty="0" smtClean="0"/>
              <a:t>Deel 1 (boek 1-3): inleidende bepalingen </a:t>
            </a:r>
          </a:p>
          <a:p>
            <a:pPr marL="514350" indent="-514350" fontAlgn="auto">
              <a:spcBef>
                <a:spcPct val="50000"/>
              </a:spcBef>
              <a:spcAft>
                <a:spcPts val="0"/>
              </a:spcAft>
              <a:defRPr/>
            </a:pPr>
            <a:r>
              <a:rPr lang="nl-BE" sz="2800" dirty="0" smtClean="0"/>
              <a:t>Deel 2 (boeken 4-8): vennootschappen</a:t>
            </a:r>
          </a:p>
          <a:p>
            <a:pPr marL="514350" indent="-514350" fontAlgn="auto">
              <a:spcBef>
                <a:spcPct val="50000"/>
              </a:spcBef>
              <a:spcAft>
                <a:spcPts val="0"/>
              </a:spcAft>
              <a:defRPr/>
            </a:pPr>
            <a:r>
              <a:rPr lang="nl-BE" sz="2800" dirty="0" smtClean="0"/>
              <a:t>Deel 3 (boeken 9-11): verenigingen en stichtingen</a:t>
            </a:r>
          </a:p>
          <a:p>
            <a:pPr marL="514350" indent="-514350" fontAlgn="auto">
              <a:spcBef>
                <a:spcPct val="50000"/>
              </a:spcBef>
              <a:spcAft>
                <a:spcPts val="0"/>
              </a:spcAft>
              <a:defRPr/>
            </a:pPr>
            <a:r>
              <a:rPr lang="nl-BE" sz="2800" dirty="0" smtClean="0"/>
              <a:t>Deel 4 (boeken 12-14): herstructurering/omzetting</a:t>
            </a:r>
          </a:p>
          <a:p>
            <a:pPr marL="514350" indent="-514350" fontAlgn="auto">
              <a:spcBef>
                <a:spcPct val="50000"/>
              </a:spcBef>
              <a:spcAft>
                <a:spcPts val="0"/>
              </a:spcAft>
              <a:defRPr/>
            </a:pPr>
            <a:r>
              <a:rPr lang="nl-BE" sz="2800" dirty="0" smtClean="0"/>
              <a:t>Deel 5 (boeken 15-17): Europese vennootschappen</a:t>
            </a:r>
          </a:p>
          <a:p>
            <a:pPr marL="514350" indent="-514350" fontAlgn="auto">
              <a:spcBef>
                <a:spcPct val="50000"/>
              </a:spcBef>
              <a:spcAft>
                <a:spcPts val="0"/>
              </a:spcAft>
              <a:defRPr/>
            </a:pPr>
            <a:endParaRPr lang="nl-BE" sz="2800" dirty="0" smtClean="0"/>
          </a:p>
          <a:p>
            <a:pPr marL="514350" indent="-514350" fontAlgn="auto">
              <a:spcBef>
                <a:spcPct val="50000"/>
              </a:spcBef>
              <a:spcAft>
                <a:spcPts val="0"/>
              </a:spcAft>
              <a:buFont typeface="Wingdings" pitchFamily="2" charset="2"/>
              <a:buChar char="à"/>
              <a:defRPr/>
            </a:pPr>
            <a:r>
              <a:rPr lang="nl-BE" sz="2800" b="1" dirty="0" smtClean="0">
                <a:sym typeface="Wingdings" pitchFamily="2" charset="2"/>
              </a:rPr>
              <a:t>Bijna 300 pagina’s Memorie van Toelichting</a:t>
            </a:r>
          </a:p>
          <a:p>
            <a:pPr marL="514350" indent="-514350" fontAlgn="auto">
              <a:spcBef>
                <a:spcPct val="50000"/>
              </a:spcBef>
              <a:spcAft>
                <a:spcPts val="0"/>
              </a:spcAft>
              <a:buFont typeface="Wingdings" pitchFamily="2" charset="2"/>
              <a:buChar char="à"/>
              <a:defRPr/>
            </a:pPr>
            <a:r>
              <a:rPr lang="nl-BE" sz="2800" b="1" dirty="0" smtClean="0">
                <a:sym typeface="Wingdings" pitchFamily="2" charset="2"/>
              </a:rPr>
              <a:t>Bijna 500 pagina’s wetgeving</a:t>
            </a:r>
            <a:endParaRPr lang="nl-BE" sz="2800" b="1" dirty="0" smtClean="0"/>
          </a:p>
        </p:txBody>
      </p:sp>
    </p:spTree>
    <p:extLst>
      <p:ext uri="{BB962C8B-B14F-4D97-AF65-F5344CB8AC3E}">
        <p14:creationId xmlns:p14="http://schemas.microsoft.com/office/powerpoint/2010/main" val="50402718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TotalTime>
  <Words>1659</Words>
  <Application>Microsoft Office PowerPoint</Application>
  <PresentationFormat>Diavoorstelling (4:3)</PresentationFormat>
  <Paragraphs>395</Paragraphs>
  <Slides>41</Slides>
  <Notes>40</Notes>
  <HiddenSlides>0</HiddenSlides>
  <MMClips>0</MMClips>
  <ScaleCrop>false</ScaleCrop>
  <HeadingPairs>
    <vt:vector size="4" baseType="variant">
      <vt:variant>
        <vt:lpstr>Thema</vt:lpstr>
      </vt:variant>
      <vt:variant>
        <vt:i4>1</vt:i4>
      </vt:variant>
      <vt:variant>
        <vt:lpstr>Diatitels</vt:lpstr>
      </vt:variant>
      <vt:variant>
        <vt:i4>41</vt:i4>
      </vt:variant>
    </vt:vector>
  </HeadingPairs>
  <TitlesOfParts>
    <vt:vector size="42" baseType="lpstr">
      <vt:lpstr>Thème Office</vt:lpstr>
      <vt:lpstr>PowerPoint-presentatie</vt:lpstr>
      <vt:lpstr>PowerPoint-presentatie</vt:lpstr>
      <vt:lpstr>Aangename kennismaking!</vt:lpstr>
      <vt:lpstr>Disclaimer: kleine lettertjes …</vt:lpstr>
      <vt:lpstr>Krachtlijnen</vt:lpstr>
      <vt:lpstr>Krachtlijnen</vt:lpstr>
      <vt:lpstr>Beperking aantal vennootschapsvormen: vandaag</vt:lpstr>
      <vt:lpstr>Beperking aantal vennootschapsvormen: … en morgen?</vt:lpstr>
      <vt:lpstr>Structuur van het nieuwe wetboek</vt:lpstr>
      <vt:lpstr>De coöperatieve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besloten vennootschap</vt:lpstr>
      <vt:lpstr>De coöperatieve vennootschap</vt:lpstr>
      <vt:lpstr>De coöperatieve vennootschap</vt:lpstr>
      <vt:lpstr>De coöperatieve vennootschap</vt:lpstr>
      <vt:lpstr>De coöperatieve vennootschap</vt:lpstr>
      <vt:lpstr>De coöperatieve vennootschap</vt:lpstr>
      <vt:lpstr>De coöperatieve vennootschap</vt:lpstr>
      <vt:lpstr>De coöperatieve vennootschap</vt:lpstr>
      <vt:lpstr>De coöperatieve vennootschap</vt:lpstr>
      <vt:lpstr>Erkenning van vennootschappen</vt:lpstr>
      <vt:lpstr>Erkenning van vennootschappen</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Dan</dc:creator>
  <cp:lastModifiedBy>Ines Rothmann</cp:lastModifiedBy>
  <cp:revision>50</cp:revision>
  <dcterms:created xsi:type="dcterms:W3CDTF">2011-01-14T13:21:53Z</dcterms:created>
  <dcterms:modified xsi:type="dcterms:W3CDTF">2017-11-16T13:10:29Z</dcterms:modified>
</cp:coreProperties>
</file>